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67" r:id="rId4"/>
    <p:sldId id="268" r:id="rId5"/>
    <p:sldId id="270" r:id="rId6"/>
    <p:sldId id="271" r:id="rId7"/>
    <p:sldId id="261" r:id="rId8"/>
    <p:sldId id="262" r:id="rId9"/>
    <p:sldId id="265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66" r:id="rId18"/>
    <p:sldId id="272" r:id="rId19"/>
    <p:sldId id="264" r:id="rId20"/>
    <p:sldId id="269" r:id="rId21"/>
    <p:sldId id="257" r:id="rId22"/>
    <p:sldId id="258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447214-C768-C277-DCA0-593A69B6CCC5}" v="2054" dt="2025-01-09T12:29:07.379"/>
    <p1510:client id="{5D06F947-D705-F310-4DA2-A5B48C8FC820}" v="53" dt="2025-01-09T12:57:38.679"/>
    <p1510:client id="{D8256AFF-A66A-B040-88D9-BB1F9A83C9F5}" v="649" dt="2025-01-09T16:22:16.324"/>
    <p1510:client id="{D9B29965-E7A1-13E8-6A64-C145F122BAD7}" v="271" dt="2025-01-09T13:22:06.977"/>
    <p1510:client id="{FEDB1ED8-1D15-F8D4-498A-9D3C604B628F}" v="2" dt="2025-01-09T13:06:15.5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3"/>
    <p:restoredTop sz="94690"/>
  </p:normalViewPr>
  <p:slideViewPr>
    <p:cSldViewPr snapToGrid="0">
      <p:cViewPr varScale="1">
        <p:scale>
          <a:sx n="147" d="100"/>
          <a:sy n="147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87C8B-9FE7-E44F-BF20-C16D0FBDFA45}" type="datetimeFigureOut">
              <a:rPr lang="de-DE" smtClean="0"/>
              <a:t>26.02.2025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63E0B-B7E0-724D-AE9F-AF8B614473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531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Model 1 läuft am stabilsten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Model 2 könnte </a:t>
            </a:r>
            <a:r>
              <a:rPr lang="de-DE" dirty="0" err="1"/>
              <a:t>overfitted</a:t>
            </a:r>
            <a:r>
              <a:rPr lang="de-DE" dirty="0"/>
              <a:t> sein</a:t>
            </a:r>
          </a:p>
          <a:p>
            <a:pPr marL="171450" indent="-171450">
              <a:buFontTx/>
              <a:buChar char="-"/>
            </a:pPr>
            <a:r>
              <a:rPr lang="de-DE" dirty="0"/>
              <a:t>Model 3 ist doch zu einfach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3E0B-B7E0-724D-AE9F-AF8B6144732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272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26.02.2025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26.02.2025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26.02.2025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26.02.2025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26.02.2025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26.02.2025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26.02.2025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26.02.2025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26.02.2025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26.02.2025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26.02.2025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26.02.2025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de/@danielcgold?utm_content=creditCopyText&amp;utm_medium=referral&amp;utm_source=unsplash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de/fotos/gebackene-brote-im-rost-ZnPNZpjzi0M?utm_content=creditCopyText&amp;utm_medium=referral&amp;utm_source=unsplash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413867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de-DE" sz="4400" dirty="0">
                <a:solidFill>
                  <a:schemeClr val="accent1"/>
                </a:solidFill>
              </a:rPr>
              <a:t>Einführung in Data Science </a:t>
            </a:r>
            <a:br>
              <a:rPr lang="de-DE" sz="4400" dirty="0">
                <a:solidFill>
                  <a:schemeClr val="accent1"/>
                </a:solidFill>
              </a:rPr>
            </a:br>
            <a:r>
              <a:rPr lang="de-DE" sz="4400" dirty="0">
                <a:solidFill>
                  <a:schemeClr val="accent1"/>
                </a:solidFill>
              </a:rPr>
              <a:t>und maschinelles Lernen – Team 9</a:t>
            </a:r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028761"/>
            <a:ext cx="9144000" cy="165576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algn="l"/>
            <a:r>
              <a:rPr lang="de-DE" dirty="0"/>
              <a:t>Maurice Schleußinger</a:t>
            </a:r>
          </a:p>
          <a:p>
            <a:pPr algn="l"/>
            <a:r>
              <a:rPr lang="de-DE" dirty="0"/>
              <a:t>Johannes </a:t>
            </a:r>
            <a:r>
              <a:rPr lang="de-DE" dirty="0" err="1"/>
              <a:t>Münderlein</a:t>
            </a:r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/>
              <a:t>Sina Hallmann</a:t>
            </a:r>
          </a:p>
          <a:p>
            <a:pPr algn="l"/>
            <a:endParaRPr lang="de-DE" dirty="0">
              <a:solidFill>
                <a:srgbClr val="FF0000"/>
              </a:solidFill>
            </a:endParaRPr>
          </a:p>
          <a:p>
            <a:pPr algn="l"/>
            <a:r>
              <a:rPr lang="de-DE" dirty="0">
                <a:solidFill>
                  <a:schemeClr val="tx2">
                    <a:lumMod val="25000"/>
                    <a:lumOff val="75000"/>
                  </a:schemeClr>
                </a:solidFill>
              </a:rPr>
              <a:t>09.01.2025</a:t>
            </a:r>
          </a:p>
        </p:txBody>
      </p:sp>
      <p:pic>
        <p:nvPicPr>
          <p:cNvPr id="1028" name="Picture 4" descr="gebackene Brote im Rost">
            <a:extLst>
              <a:ext uri="{FF2B5EF4-FFF2-40B4-BE49-F238E27FC236}">
                <a16:creationId xmlns:a16="http://schemas.microsoft.com/office/drawing/2014/main" id="{E04EEC99-ABCC-4922-D062-55F81FDEF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ACC13CC-D0AD-DD90-3AF0-BDF9B646D23C}"/>
              </a:ext>
            </a:extLst>
          </p:cNvPr>
          <p:cNvSpPr txBox="1"/>
          <p:nvPr/>
        </p:nvSpPr>
        <p:spPr>
          <a:xfrm>
            <a:off x="4066903" y="6488668"/>
            <a:ext cx="29815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Foto von </a:t>
            </a:r>
            <a:r>
              <a:rPr lang="de-DE" sz="1600" b="0" i="0" dirty="0">
                <a:effectLst/>
                <a:hlinkClick r:id="rId3"/>
              </a:rPr>
              <a:t>Dan Gold</a:t>
            </a:r>
            <a:r>
              <a:rPr lang="de-DE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auf </a:t>
            </a:r>
            <a:r>
              <a:rPr lang="de-DE" sz="1600" b="0" i="0" dirty="0">
                <a:effectLst/>
                <a:hlinkClick r:id="rId4"/>
              </a:rPr>
              <a:t>Unsplash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6E1CA-2D64-B6EC-CA15-DA429AAC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 – Optimierung mit </a:t>
            </a:r>
            <a:r>
              <a:rPr lang="de-DE" dirty="0" err="1"/>
              <a:t>Optuna</a:t>
            </a:r>
            <a:r>
              <a:rPr lang="de-DE" dirty="0"/>
              <a:t>*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209953-A284-CAF6-4D2E-B2510F810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b="1" dirty="0"/>
              <a:t>Study 1</a:t>
            </a:r>
            <a:r>
              <a:rPr lang="de-DE" dirty="0"/>
              <a:t>: Batch </a:t>
            </a:r>
            <a:r>
              <a:rPr lang="de-DE" dirty="0" err="1"/>
              <a:t>size</a:t>
            </a:r>
            <a:r>
              <a:rPr lang="de-DE" dirty="0"/>
              <a:t> auf 36 anpassen</a:t>
            </a:r>
          </a:p>
          <a:p>
            <a:pPr marL="0" indent="0">
              <a:buNone/>
            </a:pPr>
            <a:r>
              <a:rPr lang="de-DE" sz="2000" b="0" i="0" dirty="0">
                <a:effectLst/>
                <a:latin typeface="Menlo" panose="020B0609030804020204" pitchFamily="49" charset="0"/>
              </a:rPr>
              <a:t>R² </a:t>
            </a:r>
            <a:r>
              <a:rPr lang="de-DE" sz="2000" b="0" i="0" dirty="0" err="1">
                <a:effectLst/>
                <a:latin typeface="Menlo" panose="020B0609030804020204" pitchFamily="49" charset="0"/>
              </a:rPr>
              <a:t>for</a:t>
            </a:r>
            <a:r>
              <a:rPr lang="de-DE" sz="2000" b="0" i="0" dirty="0">
                <a:effectLst/>
                <a:latin typeface="Menlo" panose="020B0609030804020204" pitchFamily="49" charset="0"/>
              </a:rPr>
              <a:t> model1 on </a:t>
            </a:r>
            <a:r>
              <a:rPr lang="de-DE" sz="2000" b="0" i="0" dirty="0" err="1">
                <a:effectLst/>
                <a:latin typeface="Menlo" panose="020B0609030804020204" pitchFamily="49" charset="0"/>
              </a:rPr>
              <a:t>test</a:t>
            </a:r>
            <a:r>
              <a:rPr lang="de-DE" sz="2000" b="0" i="0" dirty="0">
                <a:effectLst/>
                <a:latin typeface="Menlo" panose="020B0609030804020204" pitchFamily="49" charset="0"/>
              </a:rPr>
              <a:t>: </a:t>
            </a:r>
            <a:r>
              <a:rPr lang="de-DE" sz="2000" i="0" dirty="0">
                <a:effectLst/>
                <a:latin typeface="Menlo" panose="020B0609030804020204" pitchFamily="49" charset="0"/>
              </a:rPr>
              <a:t>0.8349682639187932</a:t>
            </a:r>
            <a:r>
              <a:rPr lang="de-DE" sz="2000" b="0" i="0" dirty="0">
                <a:effectLst/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r>
              <a:rPr lang="de-DE" sz="2000" dirty="0" err="1">
                <a:latin typeface="Menlo" panose="020B0609030804020204" pitchFamily="49" charset="0"/>
              </a:rPr>
              <a:t>A</a:t>
            </a:r>
            <a:r>
              <a:rPr lang="de-DE" sz="2000" b="0" i="0" dirty="0" err="1">
                <a:effectLst/>
                <a:latin typeface="Menlo" panose="020B0609030804020204" pitchFamily="49" charset="0"/>
              </a:rPr>
              <a:t>djusted</a:t>
            </a:r>
            <a:r>
              <a:rPr lang="de-DE" sz="2000" b="0" i="0" dirty="0">
                <a:effectLst/>
                <a:latin typeface="Menlo" panose="020B0609030804020204" pitchFamily="49" charset="0"/>
              </a:rPr>
              <a:t> R² </a:t>
            </a:r>
            <a:r>
              <a:rPr lang="de-DE" sz="2000" b="0" i="0" dirty="0" err="1">
                <a:effectLst/>
                <a:latin typeface="Menlo" panose="020B0609030804020204" pitchFamily="49" charset="0"/>
              </a:rPr>
              <a:t>for</a:t>
            </a:r>
            <a:r>
              <a:rPr lang="de-DE" sz="2000" b="0" i="0" dirty="0">
                <a:effectLst/>
                <a:latin typeface="Menlo" panose="020B0609030804020204" pitchFamily="49" charset="0"/>
              </a:rPr>
              <a:t> model1 on </a:t>
            </a:r>
            <a:r>
              <a:rPr lang="de-DE" sz="2000" b="0" i="0" dirty="0" err="1">
                <a:effectLst/>
                <a:latin typeface="Menlo" panose="020B0609030804020204" pitchFamily="49" charset="0"/>
              </a:rPr>
              <a:t>test</a:t>
            </a:r>
            <a:r>
              <a:rPr lang="de-DE" sz="2000" b="0" i="0" dirty="0">
                <a:effectLst/>
                <a:latin typeface="Menlo" panose="020B0609030804020204" pitchFamily="49" charset="0"/>
              </a:rPr>
              <a:t>: </a:t>
            </a:r>
            <a:r>
              <a:rPr lang="de-DE" sz="2000" b="1" i="0" dirty="0">
                <a:effectLst/>
                <a:latin typeface="Menlo" panose="020B0609030804020204" pitchFamily="49" charset="0"/>
              </a:rPr>
              <a:t>0.8340257335295364</a:t>
            </a:r>
          </a:p>
          <a:p>
            <a:pPr marL="0" indent="0">
              <a:buNone/>
            </a:pPr>
            <a:br>
              <a:rPr lang="de-DE" dirty="0">
                <a:latin typeface="Aptos" panose="020B0004020202020204" pitchFamily="34" charset="0"/>
              </a:rPr>
            </a:br>
            <a:r>
              <a:rPr lang="de-DE" b="1" dirty="0">
                <a:latin typeface="Aptos" panose="020B0004020202020204" pitchFamily="34" charset="0"/>
              </a:rPr>
              <a:t>Study 2</a:t>
            </a:r>
            <a:r>
              <a:rPr lang="de-DE" dirty="0">
                <a:latin typeface="Aptos" panose="020B0004020202020204" pitchFamily="34" charset="0"/>
              </a:rPr>
              <a:t>: Nur 1 Layer mit 111 Units</a:t>
            </a:r>
          </a:p>
          <a:p>
            <a:pPr marL="0" indent="0">
              <a:buNone/>
            </a:pPr>
            <a:r>
              <a:rPr lang="de-DE" sz="2000" b="0" i="0" dirty="0">
                <a:effectLst/>
                <a:latin typeface="Menlo" panose="020B0609030804020204" pitchFamily="49" charset="0"/>
              </a:rPr>
              <a:t>R² </a:t>
            </a:r>
            <a:r>
              <a:rPr lang="de-DE" sz="2000" b="0" i="0" dirty="0" err="1">
                <a:effectLst/>
                <a:latin typeface="Menlo" panose="020B0609030804020204" pitchFamily="49" charset="0"/>
              </a:rPr>
              <a:t>for</a:t>
            </a:r>
            <a:r>
              <a:rPr lang="de-DE" sz="2000" b="0" i="0" dirty="0">
                <a:effectLst/>
                <a:latin typeface="Menlo" panose="020B0609030804020204" pitchFamily="49" charset="0"/>
              </a:rPr>
              <a:t> model2 on </a:t>
            </a:r>
            <a:r>
              <a:rPr lang="de-DE" sz="2000" b="0" i="0" dirty="0" err="1">
                <a:effectLst/>
                <a:latin typeface="Menlo" panose="020B0609030804020204" pitchFamily="49" charset="0"/>
              </a:rPr>
              <a:t>test</a:t>
            </a:r>
            <a:r>
              <a:rPr lang="de-DE" sz="2000" b="0" i="0" dirty="0">
                <a:effectLst/>
                <a:latin typeface="Menlo" panose="020B0609030804020204" pitchFamily="49" charset="0"/>
              </a:rPr>
              <a:t>: </a:t>
            </a:r>
            <a:r>
              <a:rPr lang="de-DE" sz="2000" i="0" dirty="0">
                <a:effectLst/>
                <a:latin typeface="Menlo" panose="020B0609030804020204" pitchFamily="49" charset="0"/>
              </a:rPr>
              <a:t>0.8589098268335978</a:t>
            </a:r>
          </a:p>
          <a:p>
            <a:pPr marL="0" indent="0">
              <a:buNone/>
            </a:pPr>
            <a:r>
              <a:rPr lang="de-DE" sz="2000" b="0" i="0" dirty="0" err="1">
                <a:effectLst/>
                <a:latin typeface="Menlo" panose="020B0609030804020204" pitchFamily="49" charset="0"/>
              </a:rPr>
              <a:t>Adjusted</a:t>
            </a:r>
            <a:r>
              <a:rPr lang="de-DE" sz="2000" b="0" i="0" dirty="0">
                <a:effectLst/>
                <a:latin typeface="Menlo" panose="020B0609030804020204" pitchFamily="49" charset="0"/>
              </a:rPr>
              <a:t> R² </a:t>
            </a:r>
            <a:r>
              <a:rPr lang="de-DE" sz="2000" b="0" i="0" dirty="0" err="1">
                <a:effectLst/>
                <a:latin typeface="Menlo" panose="020B0609030804020204" pitchFamily="49" charset="0"/>
              </a:rPr>
              <a:t>for</a:t>
            </a:r>
            <a:r>
              <a:rPr lang="de-DE" sz="2000" b="0" i="0" dirty="0">
                <a:effectLst/>
                <a:latin typeface="Menlo" panose="020B0609030804020204" pitchFamily="49" charset="0"/>
              </a:rPr>
              <a:t> model2 on </a:t>
            </a:r>
            <a:r>
              <a:rPr lang="de-DE" sz="2000" b="0" i="0" dirty="0" err="1">
                <a:effectLst/>
                <a:latin typeface="Menlo" panose="020B0609030804020204" pitchFamily="49" charset="0"/>
              </a:rPr>
              <a:t>test</a:t>
            </a:r>
            <a:r>
              <a:rPr lang="de-DE" sz="2000" b="0" i="0" dirty="0">
                <a:effectLst/>
                <a:latin typeface="Menlo" panose="020B0609030804020204" pitchFamily="49" charset="0"/>
              </a:rPr>
              <a:t>: </a:t>
            </a:r>
            <a:r>
              <a:rPr lang="de-DE" sz="2000" b="1" i="0" dirty="0">
                <a:effectLst/>
                <a:latin typeface="Menlo" panose="020B0609030804020204" pitchFamily="49" charset="0"/>
              </a:rPr>
              <a:t>0.8577053613397416</a:t>
            </a:r>
          </a:p>
          <a:p>
            <a:pPr marL="0" indent="0">
              <a:buNone/>
            </a:pPr>
            <a:endParaRPr lang="de-DE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de-DE" b="1" dirty="0">
                <a:latin typeface="Aptos" panose="020B0004020202020204" pitchFamily="34" charset="0"/>
              </a:rPr>
              <a:t>Study 3</a:t>
            </a:r>
            <a:r>
              <a:rPr lang="de-DE" dirty="0">
                <a:latin typeface="Aptos" panose="020B0004020202020204" pitchFamily="34" charset="0"/>
              </a:rPr>
              <a:t>: 3 Layer mit bestimmten Drop-Out-Rates</a:t>
            </a:r>
          </a:p>
          <a:p>
            <a:pPr marL="0" indent="0">
              <a:buNone/>
            </a:pPr>
            <a:r>
              <a:rPr lang="de-DE" sz="2000" b="0" i="0" dirty="0">
                <a:effectLst/>
                <a:latin typeface="Menlo" panose="020B0609030804020204" pitchFamily="49" charset="0"/>
              </a:rPr>
              <a:t>R² </a:t>
            </a:r>
            <a:r>
              <a:rPr lang="de-DE" sz="2000" b="0" i="0" dirty="0" err="1">
                <a:effectLst/>
                <a:latin typeface="Menlo" panose="020B0609030804020204" pitchFamily="49" charset="0"/>
              </a:rPr>
              <a:t>for</a:t>
            </a:r>
            <a:r>
              <a:rPr lang="de-DE" sz="2000" b="0" i="0" dirty="0">
                <a:effectLst/>
                <a:latin typeface="Menlo" panose="020B0609030804020204" pitchFamily="49" charset="0"/>
              </a:rPr>
              <a:t> model3 on </a:t>
            </a:r>
            <a:r>
              <a:rPr lang="de-DE" sz="2000" b="0" i="0" dirty="0" err="1">
                <a:effectLst/>
                <a:latin typeface="Menlo" panose="020B0609030804020204" pitchFamily="49" charset="0"/>
              </a:rPr>
              <a:t>test</a:t>
            </a:r>
            <a:r>
              <a:rPr lang="de-DE" sz="2000" b="0" i="0" dirty="0">
                <a:effectLst/>
                <a:latin typeface="Menlo" panose="020B0609030804020204" pitchFamily="49" charset="0"/>
              </a:rPr>
              <a:t>: </a:t>
            </a:r>
            <a:r>
              <a:rPr lang="de-DE" sz="2000" i="0" dirty="0">
                <a:solidFill>
                  <a:schemeClr val="accent3"/>
                </a:solidFill>
                <a:effectLst/>
                <a:latin typeface="Menlo" panose="020B0609030804020204" pitchFamily="49" charset="0"/>
              </a:rPr>
              <a:t>0.8734441816900013</a:t>
            </a:r>
            <a:r>
              <a:rPr lang="de-DE" sz="2000" b="0" i="0" dirty="0">
                <a:solidFill>
                  <a:schemeClr val="accent3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r>
              <a:rPr lang="de-DE" sz="2000" b="0" i="0" dirty="0" err="1">
                <a:effectLst/>
                <a:latin typeface="Menlo" panose="020B0609030804020204" pitchFamily="49" charset="0"/>
              </a:rPr>
              <a:t>Adjusted</a:t>
            </a:r>
            <a:r>
              <a:rPr lang="de-DE" sz="2000" b="0" i="0" dirty="0">
                <a:effectLst/>
                <a:latin typeface="Menlo" panose="020B0609030804020204" pitchFamily="49" charset="0"/>
              </a:rPr>
              <a:t> R² </a:t>
            </a:r>
            <a:r>
              <a:rPr lang="de-DE" sz="2000" b="0" i="0" dirty="0" err="1">
                <a:effectLst/>
                <a:latin typeface="Menlo" panose="020B0609030804020204" pitchFamily="49" charset="0"/>
              </a:rPr>
              <a:t>for</a:t>
            </a:r>
            <a:r>
              <a:rPr lang="de-DE" sz="2000" b="0" i="0" dirty="0">
                <a:effectLst/>
                <a:latin typeface="Menlo" panose="020B0609030804020204" pitchFamily="49" charset="0"/>
              </a:rPr>
              <a:t> model3 on </a:t>
            </a:r>
            <a:r>
              <a:rPr lang="de-DE" sz="2000" b="0" i="0" dirty="0" err="1">
                <a:effectLst/>
                <a:latin typeface="Menlo" panose="020B0609030804020204" pitchFamily="49" charset="0"/>
              </a:rPr>
              <a:t>test</a:t>
            </a:r>
            <a:r>
              <a:rPr lang="de-DE" sz="2000" b="0" i="0" dirty="0">
                <a:effectLst/>
                <a:latin typeface="Menlo" panose="020B0609030804020204" pitchFamily="49" charset="0"/>
              </a:rPr>
              <a:t>: </a:t>
            </a:r>
            <a:r>
              <a:rPr lang="de-DE" sz="2000" b="1" i="0" dirty="0">
                <a:solidFill>
                  <a:schemeClr val="accent3"/>
                </a:solidFill>
                <a:effectLst/>
                <a:latin typeface="Menlo" panose="020B0609030804020204" pitchFamily="49" charset="0"/>
              </a:rPr>
              <a:t>0.8723637937878519</a:t>
            </a:r>
            <a:endParaRPr lang="de-DE" sz="2000" b="1" dirty="0">
              <a:solidFill>
                <a:schemeClr val="accent3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44CB45A-D52B-D46D-A962-4B2BC4248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756" y="5012732"/>
            <a:ext cx="2220215" cy="148014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86DEFEC-2C89-49E2-7383-532DCD439503}"/>
              </a:ext>
            </a:extLst>
          </p:cNvPr>
          <p:cNvSpPr txBox="1"/>
          <p:nvPr/>
        </p:nvSpPr>
        <p:spPr>
          <a:xfrm>
            <a:off x="9164026" y="1833384"/>
            <a:ext cx="25158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none" strike="noStrike" dirty="0">
                <a:solidFill>
                  <a:schemeClr val="accent1"/>
                </a:solidFill>
                <a:effectLst/>
                <a:latin typeface="Aptos" panose="020B0004020202020204" pitchFamily="34" charset="0"/>
              </a:rPr>
              <a:t>*</a:t>
            </a:r>
            <a:r>
              <a:rPr lang="de-DE" b="0" i="0" u="none" strike="noStrike" dirty="0" err="1">
                <a:solidFill>
                  <a:schemeClr val="accent1"/>
                </a:solidFill>
                <a:effectLst/>
                <a:latin typeface="Aptos" panose="020B0004020202020204" pitchFamily="34" charset="0"/>
              </a:rPr>
              <a:t>hyperparameter</a:t>
            </a:r>
            <a:r>
              <a:rPr lang="de-DE" b="0" i="0" u="none" strike="noStrike" dirty="0">
                <a:solidFill>
                  <a:schemeClr val="accent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b="0" i="0" u="none" strike="noStrike" dirty="0" err="1">
                <a:solidFill>
                  <a:schemeClr val="accent1"/>
                </a:solidFill>
                <a:effectLst/>
                <a:latin typeface="Aptos" panose="020B0004020202020204" pitchFamily="34" charset="0"/>
              </a:rPr>
              <a:t>optimization</a:t>
            </a:r>
            <a:r>
              <a:rPr lang="de-DE" b="0" i="0" u="none" strike="noStrike" dirty="0">
                <a:solidFill>
                  <a:schemeClr val="accent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b="0" i="0" u="none" strike="noStrike" dirty="0" err="1">
                <a:solidFill>
                  <a:schemeClr val="accent1"/>
                </a:solidFill>
                <a:effectLst/>
                <a:latin typeface="Aptos" panose="020B0004020202020204" pitchFamily="34" charset="0"/>
              </a:rPr>
              <a:t>framework</a:t>
            </a:r>
            <a:endParaRPr lang="de-DE" dirty="0">
              <a:solidFill>
                <a:schemeClr val="accent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0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20BDC-6EF8-19C2-DF2C-4745741C2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0E14-6B6A-0B00-3E96-9AF2D51E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err="1"/>
              <a:t>Neuronales</a:t>
            </a:r>
            <a:r>
              <a:rPr lang="en-US"/>
              <a:t> Netz – Model1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16D00B4-09CB-4CD1-C038-605AA1A45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sz="20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model1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2000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Sequential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([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000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InputLayer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shape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input_shape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)),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000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BatchNormalization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000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Dense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72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activation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sz="2000" b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‘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Dropout(</a:t>
            </a:r>
            <a:r>
              <a:rPr lang="de-DE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0.2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000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Dense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36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activation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sz="2000" b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Dropout(</a:t>
            </a:r>
            <a:r>
              <a:rPr lang="de-DE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0.2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000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Dense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18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activation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sz="2000" b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000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Dense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activation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'linear‘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)])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0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model1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.compile(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optimizer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Adam(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learning_rate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0.001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loss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sz="2000" b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mse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metrics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sz="2000" b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mae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pPr marL="0" indent="0">
              <a:lnSpc>
                <a:spcPct val="100000"/>
              </a:lnSpc>
              <a:buNone/>
            </a:pPr>
            <a:endParaRPr lang="de-DE" sz="20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819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26A9E-4C23-7F67-7ACE-6C9AAC18A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901E-D75E-FD26-CAE3-B55A7331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Neuronales</a:t>
            </a:r>
            <a:r>
              <a:rPr lang="en-US"/>
              <a:t> Netz – Model2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4BD637B-9227-675F-8092-AD266B779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sz="20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model2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2000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Sequential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0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model2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.add(</a:t>
            </a:r>
            <a:r>
              <a:rPr lang="de-DE" sz="2000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InputLayer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shape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input_shape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)),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000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BatchNormalization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(),)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0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model2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.add(</a:t>
            </a:r>
            <a:r>
              <a:rPr lang="de-DE" sz="2000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Dense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units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111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activation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sz="2000" b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0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model2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.add(Dropout(</a:t>
            </a:r>
            <a:r>
              <a:rPr lang="de-DE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0.08203343086809235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</a:t>
            </a:r>
            <a:b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de-DE" sz="20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model2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.add(</a:t>
            </a:r>
            <a:r>
              <a:rPr lang="de-DE" sz="2000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Dense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units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de-DE" sz="20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activation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'linear'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optimizer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Adam(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learning_rate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0.00707049936840233</a:t>
            </a:r>
            <a:r>
              <a:rPr lang="de-DE" sz="2000">
                <a:solidFill>
                  <a:srgbClr val="CCCCCC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0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model2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.compile(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optimizer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optimizer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loss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sz="2000" b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mse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metrics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sz="2000" b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mae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4127108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A2172-413A-63EE-ECCE-89BAED257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30BD-540F-E741-2722-97306170C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Neuronales</a:t>
            </a:r>
            <a:r>
              <a:rPr lang="en-US"/>
              <a:t> Netz – Model3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E1828FA-73B4-FB40-E5D7-7A802A41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sz="20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model3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2000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Sequential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de-DE" sz="20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model3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.add(</a:t>
            </a:r>
            <a:r>
              <a:rPr lang="de-DE" sz="2000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InputLayer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shape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input_shape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)),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000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BatchNormalization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(),)</a:t>
            </a:r>
            <a:b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de-DE" sz="20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model3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.add(</a:t>
            </a:r>
            <a:r>
              <a:rPr lang="de-DE" sz="2000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Dense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units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49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activation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sz="2000" b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0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model3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.add(Dropout(</a:t>
            </a:r>
            <a:r>
              <a:rPr lang="de-DE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0.047363439609676296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</a:t>
            </a:r>
            <a:b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de-DE" sz="20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model3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.add(</a:t>
            </a:r>
            <a:r>
              <a:rPr lang="de-DE" sz="2000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Dense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units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91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activation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sz="2000" b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tanh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0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model3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.add(Dropout(</a:t>
            </a:r>
            <a:r>
              <a:rPr lang="de-DE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0.21764320848093135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</a:t>
            </a:r>
            <a:b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de-DE" sz="20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model3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.add(</a:t>
            </a:r>
            <a:r>
              <a:rPr lang="de-DE" sz="2000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Dense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units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85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activation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sz="2000" b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0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model3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.add(Dropout(</a:t>
            </a:r>
            <a:r>
              <a:rPr lang="de-DE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0.22263911123621294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0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model3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.add(</a:t>
            </a:r>
            <a:r>
              <a:rPr lang="de-DE" sz="2000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Dense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units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activation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'linear'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optimizer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Adam(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learning_rate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0.001426698005939382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de-DE" sz="20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model3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.compile(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optimizer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optimizer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loss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sz="2000" b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mse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2000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metrics</a:t>
            </a:r>
            <a:r>
              <a:rPr lang="de-DE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sz="2000" b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mae</a:t>
            </a:r>
            <a:r>
              <a:rPr lang="de-DE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sz="20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pPr marL="0" indent="0">
              <a:lnSpc>
                <a:spcPct val="100000"/>
              </a:lnSpc>
              <a:buNone/>
            </a:pPr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2217710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B0F64F-09F6-729E-D909-3B7354A5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Neuronales Netz – Train-Loss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4B03461-8587-EF77-AFB8-55D163D34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40" y="1718983"/>
            <a:ext cx="6969882" cy="477389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D0B7DF-CF1E-A3D2-496C-D8BB533BA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80" y="4649220"/>
            <a:ext cx="2470068" cy="201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49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A16B9A-0B2B-671C-BCC3-50F9EE19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Neuronales Netz - MAPE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1738C-6E41-0B54-7247-B1465A8A7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54434" cy="2116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0" i="0" dirty="0">
                <a:effectLst/>
                <a:latin typeface="Menlo" panose="020B0609030804020204" pitchFamily="49" charset="0"/>
              </a:rPr>
              <a:t>Gesamt</a:t>
            </a:r>
          </a:p>
          <a:p>
            <a:r>
              <a:rPr lang="de-DE" b="0" i="0" dirty="0">
                <a:effectLst/>
                <a:latin typeface="Menlo" panose="020B0609030804020204" pitchFamily="49" charset="0"/>
              </a:rPr>
              <a:t>Model1: </a:t>
            </a:r>
            <a:r>
              <a:rPr lang="de-DE" b="0" i="0" dirty="0">
                <a:solidFill>
                  <a:schemeClr val="accent2"/>
                </a:solidFill>
                <a:effectLst/>
                <a:latin typeface="Menlo" panose="020B0609030804020204" pitchFamily="49" charset="0"/>
              </a:rPr>
              <a:t>44.50%</a:t>
            </a:r>
          </a:p>
          <a:p>
            <a:r>
              <a:rPr lang="de-DE" dirty="0">
                <a:latin typeface="Menlo" panose="020B0609030804020204" pitchFamily="49" charset="0"/>
              </a:rPr>
              <a:t>Model2: </a:t>
            </a:r>
            <a:r>
              <a:rPr lang="de-DE" b="0" i="0" dirty="0">
                <a:solidFill>
                  <a:schemeClr val="accent2"/>
                </a:solidFill>
                <a:effectLst/>
                <a:latin typeface="Menlo" panose="020B0609030804020204" pitchFamily="49" charset="0"/>
              </a:rPr>
              <a:t>42.92%</a:t>
            </a:r>
          </a:p>
          <a:p>
            <a:r>
              <a:rPr lang="de-DE" dirty="0">
                <a:latin typeface="Menlo" panose="020B0609030804020204" pitchFamily="49" charset="0"/>
              </a:rPr>
              <a:t>Model3: </a:t>
            </a:r>
            <a:r>
              <a:rPr lang="de-DE" b="0" i="0" dirty="0">
                <a:solidFill>
                  <a:schemeClr val="accent2"/>
                </a:solidFill>
                <a:effectLst/>
                <a:latin typeface="Menlo" panose="020B0609030804020204" pitchFamily="49" charset="0"/>
              </a:rPr>
              <a:t>42.92%</a:t>
            </a:r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9B4F26F-662B-8126-615D-57711181FC8A}"/>
              </a:ext>
            </a:extLst>
          </p:cNvPr>
          <p:cNvSpPr txBox="1"/>
          <p:nvPr/>
        </p:nvSpPr>
        <p:spPr>
          <a:xfrm>
            <a:off x="6827520" y="1495784"/>
            <a:ext cx="487877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effectLst/>
                <a:latin typeface="Menlo" panose="020B0609030804020204" pitchFamily="49" charset="0"/>
              </a:rPr>
              <a:t>Warengruppe 1 - MAPE Model 1: 41.95% </a:t>
            </a:r>
            <a:br>
              <a:rPr lang="de-DE" sz="1600" b="0" i="0" dirty="0">
                <a:effectLst/>
                <a:latin typeface="Menlo" panose="020B0609030804020204" pitchFamily="49" charset="0"/>
              </a:rPr>
            </a:br>
            <a:r>
              <a:rPr lang="de-DE" sz="1600" b="0" i="0" dirty="0">
                <a:effectLst/>
                <a:latin typeface="Menlo" panose="020B0609030804020204" pitchFamily="49" charset="0"/>
              </a:rPr>
              <a:t>Warengruppe 1 - MAPE Model 2: 56.38% </a:t>
            </a:r>
            <a:br>
              <a:rPr lang="de-DE" sz="1600" b="0" i="0" dirty="0">
                <a:effectLst/>
                <a:latin typeface="Menlo" panose="020B0609030804020204" pitchFamily="49" charset="0"/>
              </a:rPr>
            </a:br>
            <a:r>
              <a:rPr lang="de-DE" sz="1600" b="0" i="0" dirty="0">
                <a:effectLst/>
                <a:latin typeface="Menlo" panose="020B0609030804020204" pitchFamily="49" charset="0"/>
              </a:rPr>
              <a:t>Warengruppe 1 - MAPE Model 3: 56.38% </a:t>
            </a:r>
            <a:br>
              <a:rPr lang="de-DE" sz="1600" b="0" i="0" dirty="0">
                <a:effectLst/>
                <a:latin typeface="Menlo" panose="020B0609030804020204" pitchFamily="49" charset="0"/>
              </a:rPr>
            </a:br>
            <a:endParaRPr lang="de-DE" sz="1600" b="0" i="0" dirty="0">
              <a:effectLst/>
              <a:latin typeface="Menlo" panose="020B0609030804020204" pitchFamily="49" charset="0"/>
            </a:endParaRPr>
          </a:p>
          <a:p>
            <a:r>
              <a:rPr lang="de-DE" sz="1600" b="0" i="0" dirty="0">
                <a:effectLst/>
                <a:latin typeface="Menlo" panose="020B0609030804020204" pitchFamily="49" charset="0"/>
              </a:rPr>
              <a:t>Warengruppe 2 - MAPE Model 1: 36.40% </a:t>
            </a:r>
            <a:br>
              <a:rPr lang="de-DE" sz="1600" b="0" i="0" dirty="0">
                <a:effectLst/>
                <a:latin typeface="Menlo" panose="020B0609030804020204" pitchFamily="49" charset="0"/>
              </a:rPr>
            </a:br>
            <a:r>
              <a:rPr lang="de-DE" sz="1600" b="0" i="0" dirty="0">
                <a:effectLst/>
                <a:latin typeface="Menlo" panose="020B0609030804020204" pitchFamily="49" charset="0"/>
              </a:rPr>
              <a:t>Warengruppe 2 - MAPE Model 2: 22.52% </a:t>
            </a:r>
            <a:br>
              <a:rPr lang="de-DE" sz="1600" b="0" i="0" dirty="0">
                <a:effectLst/>
                <a:latin typeface="Menlo" panose="020B0609030804020204" pitchFamily="49" charset="0"/>
              </a:rPr>
            </a:br>
            <a:r>
              <a:rPr lang="de-DE" sz="1600" b="0" i="0" dirty="0">
                <a:effectLst/>
                <a:latin typeface="Menlo" panose="020B0609030804020204" pitchFamily="49" charset="0"/>
              </a:rPr>
              <a:t>Warengruppe 2 - MAPE Model 3: 22.52% </a:t>
            </a:r>
          </a:p>
          <a:p>
            <a:endParaRPr lang="de-DE" sz="1600" dirty="0">
              <a:latin typeface="Menlo" panose="020B0609030804020204" pitchFamily="49" charset="0"/>
            </a:endParaRPr>
          </a:p>
          <a:p>
            <a:r>
              <a:rPr lang="de-DE" sz="1600" b="0" i="0" dirty="0">
                <a:effectLst/>
                <a:latin typeface="Menlo" panose="020B0609030804020204" pitchFamily="49" charset="0"/>
              </a:rPr>
              <a:t>Warengruppe 3 - MAPE Model 1: 39.26% </a:t>
            </a:r>
            <a:br>
              <a:rPr lang="de-DE" sz="1600" b="0" i="0" dirty="0">
                <a:effectLst/>
                <a:latin typeface="Menlo" panose="020B0609030804020204" pitchFamily="49" charset="0"/>
              </a:rPr>
            </a:br>
            <a:r>
              <a:rPr lang="de-DE" sz="1600" b="0" i="0" dirty="0">
                <a:effectLst/>
                <a:latin typeface="Menlo" panose="020B0609030804020204" pitchFamily="49" charset="0"/>
              </a:rPr>
              <a:t>Warengruppe 3 - MAPE Model 2: 28.74% </a:t>
            </a:r>
            <a:br>
              <a:rPr lang="de-DE" sz="1600" b="0" i="0" dirty="0">
                <a:effectLst/>
                <a:latin typeface="Menlo" panose="020B0609030804020204" pitchFamily="49" charset="0"/>
              </a:rPr>
            </a:br>
            <a:r>
              <a:rPr lang="de-DE" sz="1600" b="0" i="0" dirty="0">
                <a:effectLst/>
                <a:latin typeface="Menlo" panose="020B0609030804020204" pitchFamily="49" charset="0"/>
              </a:rPr>
              <a:t>Warengruppe 3 - MAPE Model 3: 28.74% </a:t>
            </a:r>
          </a:p>
          <a:p>
            <a:endParaRPr lang="de-DE" sz="1600" dirty="0">
              <a:latin typeface="Menlo" panose="020B0609030804020204" pitchFamily="49" charset="0"/>
            </a:endParaRPr>
          </a:p>
          <a:p>
            <a:r>
              <a:rPr lang="de-DE" sz="1600" b="0" i="0" dirty="0">
                <a:effectLst/>
                <a:latin typeface="Menlo" panose="020B0609030804020204" pitchFamily="49" charset="0"/>
              </a:rPr>
              <a:t>Warengruppe 4 - MAPE Model 1: 76.00% </a:t>
            </a:r>
            <a:br>
              <a:rPr lang="de-DE" sz="1600" b="0" i="0" dirty="0">
                <a:effectLst/>
                <a:latin typeface="Menlo" panose="020B0609030804020204" pitchFamily="49" charset="0"/>
              </a:rPr>
            </a:br>
            <a:r>
              <a:rPr lang="de-DE" sz="1600" b="0" i="0" dirty="0">
                <a:effectLst/>
                <a:latin typeface="Menlo" panose="020B0609030804020204" pitchFamily="49" charset="0"/>
              </a:rPr>
              <a:t>Warengruppe 4 - MAPE Model 2: 76.61% </a:t>
            </a:r>
            <a:br>
              <a:rPr lang="de-DE" sz="1600" b="0" i="0" dirty="0">
                <a:effectLst/>
                <a:latin typeface="Menlo" panose="020B0609030804020204" pitchFamily="49" charset="0"/>
              </a:rPr>
            </a:br>
            <a:r>
              <a:rPr lang="de-DE" sz="1600" b="0" i="0" dirty="0">
                <a:effectLst/>
                <a:latin typeface="Menlo" panose="020B0609030804020204" pitchFamily="49" charset="0"/>
              </a:rPr>
              <a:t>Warengruppe 4 - MAPE Model 3: 76.61% </a:t>
            </a:r>
          </a:p>
          <a:p>
            <a:endParaRPr lang="de-DE" sz="1600" dirty="0">
              <a:latin typeface="Menlo" panose="020B0609030804020204" pitchFamily="49" charset="0"/>
            </a:endParaRPr>
          </a:p>
          <a:p>
            <a:r>
              <a:rPr lang="de-DE" sz="1600" b="0" i="0" dirty="0">
                <a:effectLst/>
                <a:latin typeface="Menlo" panose="020B0609030804020204" pitchFamily="49" charset="0"/>
              </a:rPr>
              <a:t>Warengruppe 5 - MAPE Model 1: 28.90% </a:t>
            </a:r>
            <a:br>
              <a:rPr lang="de-DE" sz="1600" b="0" i="0" dirty="0">
                <a:effectLst/>
                <a:latin typeface="Menlo" panose="020B0609030804020204" pitchFamily="49" charset="0"/>
              </a:rPr>
            </a:br>
            <a:r>
              <a:rPr lang="de-DE" sz="1600" b="0" i="0" dirty="0">
                <a:effectLst/>
                <a:latin typeface="Menlo" panose="020B0609030804020204" pitchFamily="49" charset="0"/>
              </a:rPr>
              <a:t>Warengruppe 5 - MAPE Model 2: 30.36% </a:t>
            </a:r>
            <a:br>
              <a:rPr lang="de-DE" sz="1600" b="0" i="0" dirty="0">
                <a:effectLst/>
                <a:latin typeface="Menlo" panose="020B0609030804020204" pitchFamily="49" charset="0"/>
              </a:rPr>
            </a:br>
            <a:r>
              <a:rPr lang="de-DE" sz="1600" b="0" i="0" dirty="0">
                <a:effectLst/>
                <a:latin typeface="Menlo" panose="020B0609030804020204" pitchFamily="49" charset="0"/>
              </a:rPr>
              <a:t>Warengruppe 5 - MAPE Model 3: 30.36%</a:t>
            </a:r>
            <a:endParaRPr lang="de-DE" sz="16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FC35EEF-2635-8975-BC84-43939E7AC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5794" y="5093455"/>
            <a:ext cx="3009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66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FD3B1-550B-DF41-ECBA-DDFBA7BD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Neuronales Netz - Fazit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EEAB1C6-2A2C-ED97-6C1F-BB165F31E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1511300"/>
            <a:ext cx="76835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04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5122-84EB-5FEA-0CBA-73C1FB84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482E4-9783-A7D1-4D38-B3E64669B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63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28780-4CEC-8BC6-CA31-0E03F81D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err="1"/>
              <a:t>Balkendiagramme</a:t>
            </a:r>
            <a:r>
              <a:rPr lang="en-US" sz="4000"/>
              <a:t> </a:t>
            </a:r>
            <a:r>
              <a:rPr lang="en-US" sz="4000" err="1"/>
              <a:t>mit</a:t>
            </a:r>
            <a:r>
              <a:rPr lang="en-US" sz="4000"/>
              <a:t> </a:t>
            </a:r>
            <a:r>
              <a:rPr lang="en-US" sz="4000" err="1"/>
              <a:t>Konfidenzintervallen</a:t>
            </a:r>
            <a:endParaRPr lang="en-US" sz="4000"/>
          </a:p>
          <a:p>
            <a:r>
              <a:rPr lang="en-US" sz="4000" err="1"/>
              <a:t>Variablen</a:t>
            </a:r>
            <a:r>
              <a:rPr lang="en-US" sz="4000"/>
              <a:t>: </a:t>
            </a:r>
            <a:r>
              <a:rPr lang="en-US" sz="4000" err="1"/>
              <a:t>Ferien</a:t>
            </a:r>
            <a:r>
              <a:rPr lang="en-US" sz="4000"/>
              <a:t> </a:t>
            </a:r>
            <a:r>
              <a:rPr lang="en-US" sz="4000" err="1"/>
              <a:t>nach</a:t>
            </a:r>
            <a:r>
              <a:rPr lang="en-US" sz="4000"/>
              <a:t> </a:t>
            </a:r>
            <a:r>
              <a:rPr lang="en-US" sz="4000" err="1"/>
              <a:t>Bundesland</a:t>
            </a:r>
            <a:endParaRPr lang="en-US" sz="40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D1B968-0F6D-17C1-C307-B2479F2B9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571" y="1803773"/>
            <a:ext cx="7315199" cy="485768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6C0A63-4564-3E97-F4E0-A9330DBA0EE0}"/>
              </a:ext>
            </a:extLst>
          </p:cNvPr>
          <p:cNvSpPr txBox="1"/>
          <p:nvPr/>
        </p:nvSpPr>
        <p:spPr>
          <a:xfrm>
            <a:off x="8289323" y="1997674"/>
            <a:ext cx="351549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Die </a:t>
            </a:r>
            <a:r>
              <a:rPr lang="en-US" err="1"/>
              <a:t>Unterschiede</a:t>
            </a:r>
            <a:r>
              <a:rPr lang="en-US"/>
              <a:t> </a:t>
            </a:r>
            <a:r>
              <a:rPr lang="en-US" err="1"/>
              <a:t>im</a:t>
            </a:r>
            <a:r>
              <a:rPr lang="en-US"/>
              <a:t> </a:t>
            </a:r>
            <a:r>
              <a:rPr lang="en-US" err="1"/>
              <a:t>Gesamtumsatz</a:t>
            </a:r>
            <a:r>
              <a:rPr lang="en-US"/>
              <a:t> je </a:t>
            </a:r>
            <a:r>
              <a:rPr lang="en-US" err="1"/>
              <a:t>Bundesland</a:t>
            </a:r>
            <a:r>
              <a:rPr lang="en-US"/>
              <a:t> </a:t>
            </a:r>
            <a:r>
              <a:rPr lang="en-US" err="1"/>
              <a:t>sind</a:t>
            </a:r>
            <a:r>
              <a:rPr lang="en-US"/>
              <a:t> </a:t>
            </a:r>
            <a:r>
              <a:rPr lang="en-US" err="1"/>
              <a:t>signifikant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4864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D332D-DAB6-324E-011A-FB9A7BC2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Correlation Matrix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555E106-80CE-ACDA-D9F5-357EB7CDAD0C}"/>
              </a:ext>
            </a:extLst>
          </p:cNvPr>
          <p:cNvSpPr txBox="1"/>
          <p:nvPr/>
        </p:nvSpPr>
        <p:spPr>
          <a:xfrm>
            <a:off x="7189544" y="69198"/>
            <a:ext cx="4920343" cy="147732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sz="1200" b="1">
                <a:solidFill>
                  <a:srgbClr val="0E0E0E"/>
                </a:solidFill>
                <a:effectLst/>
                <a:latin typeface=".AppleSystemUIFont"/>
              </a:rPr>
              <a:t>Allgemeine Schwellenwerte</a:t>
            </a:r>
            <a:endParaRPr lang="de-DE" sz="120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de-DE" sz="120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de-DE" sz="1200" b="1">
                <a:solidFill>
                  <a:srgbClr val="0E0E0E"/>
                </a:solidFill>
                <a:effectLst/>
                <a:latin typeface=".AppleSystemUIFont"/>
              </a:rPr>
              <a:t>|Korrelation| &lt; 0.1:</a:t>
            </a:r>
            <a:r>
              <a:rPr lang="de-DE" sz="1200">
                <a:solidFill>
                  <a:srgbClr val="0E0E0E"/>
                </a:solidFill>
                <a:effectLst/>
                <a:latin typeface=".AppleSystemUIFont"/>
              </a:rPr>
              <a:t> Sehr schwacher oder praktisch kein Zusammenhang.</a:t>
            </a:r>
          </a:p>
          <a:p>
            <a:pPr>
              <a:spcBef>
                <a:spcPts val="900"/>
              </a:spcBef>
            </a:pPr>
            <a:r>
              <a:rPr lang="de-DE" sz="120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de-DE" sz="1200" b="1">
                <a:solidFill>
                  <a:srgbClr val="0E0E0E"/>
                </a:solidFill>
                <a:effectLst/>
                <a:latin typeface=".AppleSystemUIFont"/>
              </a:rPr>
              <a:t>0.1 ≤ |Korrelation| &lt; 0.3:</a:t>
            </a:r>
            <a:r>
              <a:rPr lang="de-DE" sz="1200">
                <a:solidFill>
                  <a:srgbClr val="0E0E0E"/>
                </a:solidFill>
                <a:effectLst/>
                <a:latin typeface=".AppleSystemUIFont"/>
              </a:rPr>
              <a:t> Schwacher Zusammenhang.</a:t>
            </a:r>
          </a:p>
          <a:p>
            <a:pPr>
              <a:spcBef>
                <a:spcPts val="900"/>
              </a:spcBef>
            </a:pPr>
            <a:r>
              <a:rPr lang="de-DE" sz="120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de-DE" sz="1200" b="1">
                <a:solidFill>
                  <a:srgbClr val="0E0E0E"/>
                </a:solidFill>
                <a:effectLst/>
                <a:latin typeface=".AppleSystemUIFont"/>
              </a:rPr>
              <a:t>0.3 ≤ |Korrelation| &lt; 0.5:</a:t>
            </a:r>
            <a:r>
              <a:rPr lang="de-DE" sz="1200">
                <a:solidFill>
                  <a:srgbClr val="0E0E0E"/>
                </a:solidFill>
                <a:effectLst/>
                <a:latin typeface=".AppleSystemUIFont"/>
              </a:rPr>
              <a:t> Moderater Zusammenhang.</a:t>
            </a:r>
          </a:p>
          <a:p>
            <a:pPr>
              <a:spcBef>
                <a:spcPts val="900"/>
              </a:spcBef>
            </a:pPr>
            <a:r>
              <a:rPr lang="de-DE" sz="120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de-DE" sz="1200" b="1">
                <a:solidFill>
                  <a:srgbClr val="0E0E0E"/>
                </a:solidFill>
                <a:effectLst/>
                <a:latin typeface=".AppleSystemUIFont"/>
              </a:rPr>
              <a:t>|Korrelation| ≥ 0.5:</a:t>
            </a:r>
            <a:r>
              <a:rPr lang="de-DE" sz="1200">
                <a:solidFill>
                  <a:srgbClr val="0E0E0E"/>
                </a:solidFill>
                <a:effectLst/>
                <a:latin typeface=".AppleSystemUIFont"/>
              </a:rPr>
              <a:t> Starker Zusammenhang.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0DDDA57-1D68-7F74-7E00-0E1D70D9E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487818"/>
              </p:ext>
            </p:extLst>
          </p:nvPr>
        </p:nvGraphicFramePr>
        <p:xfrm>
          <a:off x="1009134" y="1421026"/>
          <a:ext cx="3438950" cy="5194935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657864">
                  <a:extLst>
                    <a:ext uri="{9D8B030D-6E8A-4147-A177-3AD203B41FA5}">
                      <a16:colId xmlns:a16="http://schemas.microsoft.com/office/drawing/2014/main" val="3593515945"/>
                    </a:ext>
                  </a:extLst>
                </a:gridCol>
                <a:gridCol w="1781086">
                  <a:extLst>
                    <a:ext uri="{9D8B030D-6E8A-4147-A177-3AD203B41FA5}">
                      <a16:colId xmlns:a16="http://schemas.microsoft.com/office/drawing/2014/main" val="281447973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Sommerferien_LI</a:t>
                      </a:r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b="1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0.231082</a:t>
                      </a:r>
                      <a:endParaRPr lang="en-US" b="1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7249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Temperatur</a:t>
                      </a:r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0.222935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85686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NW        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0.193754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21260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BB           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0.185120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55152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B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0.183774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37766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TH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0.183471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18421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RP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0.183448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70615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MV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0.180764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02645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SH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0.175640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83628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0.171530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85862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SL  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0.166413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84348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HE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0.164913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56898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SN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0.163594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21517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NI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0.163162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93302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Ist_Wochenende</a:t>
                      </a:r>
                      <a:endParaRPr lang="en-US" sz="1200" b="1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0.163097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7867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HB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0.162725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45962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BW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0.155330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691800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HH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0.148356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07367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Wochentag</a:t>
                      </a:r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0.136199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22966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BY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0.131208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372458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err="1">
                          <a:solidFill>
                            <a:srgbClr val="000000"/>
                          </a:solidFill>
                          <a:effectLst/>
                        </a:rPr>
                        <a:t>EPI_fernwaerme</a:t>
                      </a:r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0.095317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89184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err="1">
                          <a:solidFill>
                            <a:srgbClr val="000000"/>
                          </a:solidFill>
                          <a:effectLst/>
                        </a:rPr>
                        <a:t>KielerWoche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0.058244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74502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err="1">
                          <a:solidFill>
                            <a:srgbClr val="000000"/>
                          </a:solidFill>
                          <a:effectLst/>
                        </a:rPr>
                        <a:t>feiertag</a:t>
                      </a:r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0.050638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2904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err="1">
                          <a:solidFill>
                            <a:srgbClr val="000000"/>
                          </a:solidFill>
                          <a:effectLst/>
                        </a:rPr>
                        <a:t>HeimspielHK</a:t>
                      </a:r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0.042073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55469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err="1">
                          <a:solidFill>
                            <a:srgbClr val="000000"/>
                          </a:solidFill>
                          <a:effectLst/>
                        </a:rPr>
                        <a:t>Weihnachtsferien_LI</a:t>
                      </a:r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0.030706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2905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err="1">
                          <a:solidFill>
                            <a:srgbClr val="000000"/>
                          </a:solidFill>
                          <a:effectLst/>
                        </a:rPr>
                        <a:t>Wochentag_cos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0.024867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60146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err="1">
                          <a:solidFill>
                            <a:srgbClr val="000000"/>
                          </a:solidFill>
                          <a:effectLst/>
                        </a:rPr>
                        <a:t>brueckentag</a:t>
                      </a:r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 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0.018589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5567708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CF5B484-DA71-8387-9F25-DDF9B5B31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908661"/>
              </p:ext>
            </p:extLst>
          </p:nvPr>
        </p:nvGraphicFramePr>
        <p:xfrm>
          <a:off x="4089952" y="1601427"/>
          <a:ext cx="3696042" cy="4810125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48021">
                  <a:extLst>
                    <a:ext uri="{9D8B030D-6E8A-4147-A177-3AD203B41FA5}">
                      <a16:colId xmlns:a16="http://schemas.microsoft.com/office/drawing/2014/main" val="840210146"/>
                    </a:ext>
                  </a:extLst>
                </a:gridCol>
                <a:gridCol w="1848021">
                  <a:extLst>
                    <a:ext uri="{9D8B030D-6E8A-4147-A177-3AD203B41FA5}">
                      <a16:colId xmlns:a16="http://schemas.microsoft.com/office/drawing/2014/main" val="399595045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 err="1">
                          <a:solidFill>
                            <a:srgbClr val="000000"/>
                          </a:solidFill>
                          <a:effectLst/>
                        </a:rPr>
                        <a:t>Tag_im_Jahr</a:t>
                      </a:r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0.015356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20875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 err="1">
                          <a:solidFill>
                            <a:srgbClr val="000000"/>
                          </a:solidFill>
                          <a:effectLst/>
                        </a:rPr>
                        <a:t>Windgeschwindigkeit</a:t>
                      </a:r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0.014705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16711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Monat 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0.013889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40386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 kern="1200" err="1">
                          <a:solidFill>
                            <a:srgbClr val="000000"/>
                          </a:solidFill>
                          <a:effectLst/>
                        </a:rPr>
                        <a:t>EPI_teig</a:t>
                      </a:r>
                      <a:r>
                        <a:rPr lang="en-US" sz="120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0.006618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46223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 kern="1200" err="1">
                          <a:solidFill>
                            <a:srgbClr val="000000"/>
                          </a:solidFill>
                          <a:effectLst/>
                        </a:rPr>
                        <a:t>Fruehlingsferien_LI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0.003453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92361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 kern="1200" err="1">
                          <a:solidFill>
                            <a:srgbClr val="000000"/>
                          </a:solidFill>
                          <a:effectLst/>
                        </a:rPr>
                        <a:t>Kalenderwoche</a:t>
                      </a:r>
                      <a:r>
                        <a:rPr lang="en-US" sz="120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0.001969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82014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 kern="1200" err="1">
                          <a:solidFill>
                            <a:srgbClr val="000000"/>
                          </a:solidFill>
                          <a:effectLst/>
                        </a:rPr>
                        <a:t>Wettercode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  -0.010091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31492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 kern="1200" err="1">
                          <a:solidFill>
                            <a:srgbClr val="000000"/>
                          </a:solidFill>
                          <a:effectLst/>
                        </a:rPr>
                        <a:t>KielerUmschlag</a:t>
                      </a:r>
                      <a:r>
                        <a:rPr lang="en-US" sz="120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  -0.018277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81915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 kern="1200" err="1">
                          <a:solidFill>
                            <a:srgbClr val="000000"/>
                          </a:solidFill>
                          <a:effectLst/>
                        </a:rPr>
                        <a:t>Winterferien_LI</a:t>
                      </a:r>
                      <a:r>
                        <a:rPr lang="en-US" sz="120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 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  -0.024728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39645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 kern="1200" err="1">
                          <a:solidFill>
                            <a:srgbClr val="000000"/>
                          </a:solidFill>
                          <a:effectLst/>
                        </a:rPr>
                        <a:t>Herbstferien_LI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  -0.026094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59223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 kern="1200" err="1">
                          <a:solidFill>
                            <a:srgbClr val="000000"/>
                          </a:solidFill>
                          <a:effectLst/>
                        </a:rPr>
                        <a:t>VPI_molkerei_ei</a:t>
                      </a:r>
                      <a:r>
                        <a:rPr lang="en-US" sz="120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  -0.027865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67235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 kern="1200" err="1">
                          <a:solidFill>
                            <a:srgbClr val="000000"/>
                          </a:solidFill>
                          <a:effectLst/>
                        </a:rPr>
                        <a:t>VPI_speiseoel_fett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 -0.029577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86181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 kern="1200" err="1">
                          <a:solidFill>
                            <a:srgbClr val="000000"/>
                          </a:solidFill>
                          <a:effectLst/>
                        </a:rPr>
                        <a:t>EPI_strom</a:t>
                      </a:r>
                      <a:r>
                        <a:rPr lang="en-US" sz="120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  -0.044687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81242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 kern="1200" err="1">
                          <a:solidFill>
                            <a:srgbClr val="000000"/>
                          </a:solidFill>
                          <a:effectLst/>
                        </a:rPr>
                        <a:t>Warengruppe</a:t>
                      </a:r>
                      <a:r>
                        <a:rPr lang="en-US" sz="120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  -0.062589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53903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 kern="1200" err="1">
                          <a:solidFill>
                            <a:srgbClr val="000000"/>
                          </a:solidFill>
                          <a:effectLst/>
                        </a:rPr>
                        <a:t>Tag_im_Jahr_sin</a:t>
                      </a:r>
                      <a:r>
                        <a:rPr lang="en-US" sz="120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  -0.064270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02344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 kern="1200" err="1">
                          <a:solidFill>
                            <a:srgbClr val="000000"/>
                          </a:solidFill>
                          <a:effectLst/>
                        </a:rPr>
                        <a:t>VPI_zucker_suesses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  -0.073607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83018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Jahr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  -0.086726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59157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 kern="1200" err="1">
                          <a:solidFill>
                            <a:srgbClr val="000000"/>
                          </a:solidFill>
                          <a:effectLst/>
                        </a:rPr>
                        <a:t>VPI_Obst</a:t>
                      </a:r>
                      <a:r>
                        <a:rPr lang="en-US" sz="120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     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 -0.087744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95401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 kern="1200" err="1">
                          <a:solidFill>
                            <a:srgbClr val="000000"/>
                          </a:solidFill>
                          <a:effectLst/>
                        </a:rPr>
                        <a:t>VPI_brot_getreide</a:t>
                      </a:r>
                      <a:r>
                        <a:rPr lang="en-US" sz="120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 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 -0.088725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11374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 kern="1200" err="1">
                          <a:solidFill>
                            <a:srgbClr val="000000"/>
                          </a:solidFill>
                          <a:effectLst/>
                        </a:rPr>
                        <a:t>Bewoelkung</a:t>
                      </a:r>
                      <a:r>
                        <a:rPr lang="en-US" sz="120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     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 -0.089916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26362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b="1" u="none" strike="noStrike" kern="1200" err="1">
                          <a:solidFill>
                            <a:srgbClr val="000000"/>
                          </a:solidFill>
                          <a:effectLst/>
                        </a:rPr>
                        <a:t>EPI_wasser</a:t>
                      </a:r>
                      <a:r>
                        <a:rPr lang="en-US" sz="1200" b="1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    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  -0.100034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08184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b="1" u="none" strike="noStrike" kern="1200" err="1">
                          <a:solidFill>
                            <a:srgbClr val="000000"/>
                          </a:solidFill>
                          <a:effectLst/>
                        </a:rPr>
                        <a:t>Monat_sin</a:t>
                      </a:r>
                      <a:r>
                        <a:rPr lang="en-US" sz="1200" b="1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     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 -0.125117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41440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b="1" u="none" strike="noStrike" kern="1200" err="1">
                          <a:solidFill>
                            <a:srgbClr val="000000"/>
                          </a:solidFill>
                          <a:effectLst/>
                        </a:rPr>
                        <a:t>Wochentag_sin</a:t>
                      </a:r>
                      <a:r>
                        <a:rPr lang="en-US" sz="1200" b="1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  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 -0.140061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80025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b="1" u="none" strike="noStrike" kern="1200" err="1">
                          <a:solidFill>
                            <a:srgbClr val="000000"/>
                          </a:solidFill>
                          <a:effectLst/>
                        </a:rPr>
                        <a:t>Monat_cos</a:t>
                      </a:r>
                      <a:r>
                        <a:rPr lang="en-US" sz="1200" b="1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    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 -0.205832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77726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b="1" u="none" strike="noStrike" kern="1200" err="1">
                          <a:solidFill>
                            <a:srgbClr val="000000"/>
                          </a:solidFill>
                          <a:effectLst/>
                        </a:rPr>
                        <a:t>Tag_im_Jahr_cos</a:t>
                      </a:r>
                      <a:r>
                        <a:rPr lang="en-US" sz="1200" b="1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 -0.232945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9387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2926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04FE6-2BC9-DBEC-3596-DD01F665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Selbst</a:t>
            </a:r>
            <a:r>
              <a:rPr lang="en-US" sz="4000" dirty="0"/>
              <a:t> </a:t>
            </a:r>
            <a:r>
              <a:rPr lang="en-US" sz="4000" dirty="0" err="1"/>
              <a:t>erstellte</a:t>
            </a:r>
            <a:r>
              <a:rPr lang="en-US" sz="4000" dirty="0"/>
              <a:t> </a:t>
            </a:r>
            <a:r>
              <a:rPr lang="en-US" sz="4000" dirty="0" err="1"/>
              <a:t>Variablen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D8153-996C-735E-B0B1-49A2B7DE4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0697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Spezielle Tage (</a:t>
            </a:r>
            <a:r>
              <a:rPr lang="en-US" err="1"/>
              <a:t>Anzahl</a:t>
            </a:r>
            <a:r>
              <a:rPr lang="en-US"/>
              <a:t> Kunden)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/>
              <a:t>Schulferien</a:t>
            </a:r>
            <a:endParaRPr lang="en-US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b="1"/>
              <a:t>Deutschland (pro </a:t>
            </a:r>
            <a:r>
              <a:rPr lang="en-US" b="1" err="1"/>
              <a:t>Bundesland</a:t>
            </a:r>
            <a:r>
              <a:rPr lang="en-US" b="1"/>
              <a:t>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err="1"/>
              <a:t>Litauen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/>
              <a:t>Feiertage</a:t>
            </a:r>
            <a:r>
              <a:rPr lang="en-US"/>
              <a:t> (</a:t>
            </a:r>
            <a:r>
              <a:rPr lang="en-US" err="1"/>
              <a:t>Bundesweit</a:t>
            </a:r>
            <a:r>
              <a:rPr lang="en-US"/>
              <a:t> + </a:t>
            </a:r>
            <a:r>
              <a:rPr lang="en-US" err="1"/>
              <a:t>Brückentage</a:t>
            </a:r>
            <a:r>
              <a:rPr lang="en-US"/>
              <a:t>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/>
              <a:t>Veranstaltungen</a:t>
            </a:r>
            <a:endParaRPr lang="en-US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b="1" err="1"/>
              <a:t>Heimspiele</a:t>
            </a:r>
            <a:r>
              <a:rPr lang="en-US" b="1"/>
              <a:t> Holstein Kiel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/>
              <a:t>Kieler </a:t>
            </a:r>
            <a:r>
              <a:rPr lang="en-US" err="1"/>
              <a:t>Umschlag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F34A8B-2CE2-3FCF-1BD8-D26EA682D057}"/>
              </a:ext>
            </a:extLst>
          </p:cNvPr>
          <p:cNvSpPr txBox="1">
            <a:spLocks/>
          </p:cNvSpPr>
          <p:nvPr/>
        </p:nvSpPr>
        <p:spPr>
          <a:xfrm>
            <a:off x="6592329" y="1823566"/>
            <a:ext cx="640697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Indizes</a:t>
            </a:r>
            <a:r>
              <a:rPr lang="en-US"/>
              <a:t> (</a:t>
            </a:r>
            <a:r>
              <a:rPr lang="en-US" err="1"/>
              <a:t>Wirtschaftsdaten</a:t>
            </a:r>
            <a:r>
              <a:rPr lang="en-US"/>
              <a:t>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/>
              <a:t>Verbraucherpreisindizes</a:t>
            </a:r>
            <a:endParaRPr lang="en-US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err="1"/>
              <a:t>Brot</a:t>
            </a:r>
            <a:r>
              <a:rPr lang="en-US"/>
              <a:t> + </a:t>
            </a:r>
            <a:r>
              <a:rPr lang="en-US" err="1"/>
              <a:t>Getreide</a:t>
            </a:r>
            <a:endParaRPr lang="en-US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err="1"/>
              <a:t>Molkerei</a:t>
            </a:r>
            <a:r>
              <a:rPr lang="en-US"/>
              <a:t> + Ei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err="1"/>
              <a:t>Speiseöl</a:t>
            </a:r>
            <a:r>
              <a:rPr lang="en-US"/>
              <a:t> + Fett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/>
              <a:t>Obst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/>
              <a:t>Zucker + </a:t>
            </a:r>
            <a:r>
              <a:rPr lang="en-US" err="1"/>
              <a:t>Süßes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/>
              <a:t>Erzeugerpreisindizes</a:t>
            </a:r>
            <a:endParaRPr lang="en-US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err="1"/>
              <a:t>Mischungen</a:t>
            </a:r>
            <a:r>
              <a:rPr lang="en-US"/>
              <a:t> + Teig (für </a:t>
            </a:r>
            <a:r>
              <a:rPr lang="en-US" err="1"/>
              <a:t>Backwaren</a:t>
            </a:r>
            <a:r>
              <a:rPr lang="en-US"/>
              <a:t>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/>
              <a:t>Wasser (</a:t>
            </a:r>
            <a:r>
              <a:rPr lang="en-US" err="1"/>
              <a:t>Abgabe</a:t>
            </a:r>
            <a:r>
              <a:rPr lang="en-US"/>
              <a:t> an Industrie)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/>
              <a:t>Strom (</a:t>
            </a:r>
            <a:r>
              <a:rPr lang="en-US" err="1"/>
              <a:t>Abgabe</a:t>
            </a:r>
            <a:r>
              <a:rPr lang="en-US"/>
              <a:t> an Industrie)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err="1"/>
              <a:t>Fernwärme</a:t>
            </a:r>
            <a:r>
              <a:rPr lang="en-US"/>
              <a:t> (</a:t>
            </a:r>
            <a:r>
              <a:rPr lang="en-US" err="1"/>
              <a:t>Nichtwohngebäude</a:t>
            </a:r>
            <a:r>
              <a:rPr lang="en-US"/>
              <a:t>)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49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692973-DA11-F989-830B-72751C174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094" y="4257783"/>
            <a:ext cx="4339728" cy="1325563"/>
          </a:xfrm>
        </p:spPr>
        <p:txBody>
          <a:bodyPr>
            <a:normAutofit fontScale="90000"/>
          </a:bodyPr>
          <a:lstStyle/>
          <a:p>
            <a:r>
              <a:rPr lang="de-DE"/>
              <a:t>Unterschied Lineare Regression und Random Forest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7DB66B-2B5C-3BA8-439E-A6A7A8801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94EC7CA-48A3-9198-A1CF-1DB8F4F4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5" y="23557"/>
            <a:ext cx="6674306" cy="309494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6B40FC5-0E91-3D87-EE41-802E57779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149" y="3259971"/>
            <a:ext cx="6674306" cy="332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01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4D5A94-9128-F09B-463D-662A47F46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9A17F-22E3-C7DD-AF41-39343D61C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F06FD5-E1B6-FC6C-51A5-06AD135CA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19" y="368879"/>
            <a:ext cx="10511481" cy="58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06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AB691-DFE3-28BD-A5C1-74B33A3BA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CA19E3-F727-F464-36E8-0CE51E40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C61717-4289-7F9C-1F96-58A346131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F77E19-59D9-FE9F-49DB-47A0BB2E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08" y="367360"/>
            <a:ext cx="10511481" cy="582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64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5733A-73E3-85FC-2D1F-B753D6B9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Balkendiagramme</a:t>
            </a:r>
            <a:r>
              <a:rPr lang="en-US" sz="4000" dirty="0"/>
              <a:t> </a:t>
            </a:r>
            <a:r>
              <a:rPr lang="en-US" sz="4000" dirty="0" err="1"/>
              <a:t>mit</a:t>
            </a:r>
            <a:r>
              <a:rPr lang="en-US" sz="4000" dirty="0"/>
              <a:t> </a:t>
            </a:r>
            <a:r>
              <a:rPr lang="en-US" sz="4000" dirty="0" err="1"/>
              <a:t>Konfidenzintervallen</a:t>
            </a:r>
            <a:endParaRPr lang="de-DE" sz="4000" dirty="0"/>
          </a:p>
          <a:p>
            <a:r>
              <a:rPr lang="en-US" sz="4000" dirty="0" err="1"/>
              <a:t>Heimspiele</a:t>
            </a:r>
            <a:r>
              <a:rPr lang="en-US" sz="4000" dirty="0"/>
              <a:t> von Holstein Kiel </a:t>
            </a:r>
          </a:p>
        </p:txBody>
      </p:sp>
      <p:pic>
        <p:nvPicPr>
          <p:cNvPr id="7" name="Grafik 6" descr="Ein Bild, das Text, Screenshot, Diagramm, Rechteck enthält.&#10;&#10;Beschreibung automatisch generiert.">
            <a:extLst>
              <a:ext uri="{FF2B5EF4-FFF2-40B4-BE49-F238E27FC236}">
                <a16:creationId xmlns:a16="http://schemas.microsoft.com/office/drawing/2014/main" id="{CB5E2EDA-911D-72A9-7D89-45D836B3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868" y="1651794"/>
            <a:ext cx="7033366" cy="5206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9CE4CE-1435-7859-2902-83631275A77C}"/>
              </a:ext>
            </a:extLst>
          </p:cNvPr>
          <p:cNvSpPr txBox="1"/>
          <p:nvPr/>
        </p:nvSpPr>
        <p:spPr>
          <a:xfrm>
            <a:off x="4500966" y="1846881"/>
            <a:ext cx="6845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8E3F6-1F23-7751-D873-7F73C4383355}"/>
              </a:ext>
            </a:extLst>
          </p:cNvPr>
          <p:cNvSpPr txBox="1"/>
          <p:nvPr/>
        </p:nvSpPr>
        <p:spPr>
          <a:xfrm>
            <a:off x="7664903" y="2470267"/>
            <a:ext cx="9153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210</a:t>
            </a: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09B55B44-C119-853E-8CF4-6A9576B97FD0}"/>
              </a:ext>
            </a:extLst>
          </p:cNvPr>
          <p:cNvSpPr/>
          <p:nvPr/>
        </p:nvSpPr>
        <p:spPr>
          <a:xfrm>
            <a:off x="6115547" y="2176568"/>
            <a:ext cx="484631" cy="500543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1ADA08-2CD6-F01B-B339-EA6AC6C8EB74}"/>
              </a:ext>
            </a:extLst>
          </p:cNvPr>
          <p:cNvSpPr txBox="1"/>
          <p:nvPr/>
        </p:nvSpPr>
        <p:spPr>
          <a:xfrm>
            <a:off x="6598124" y="2242716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Δ25 €</a:t>
            </a:r>
          </a:p>
        </p:txBody>
      </p:sp>
    </p:spTree>
    <p:extLst>
      <p:ext uri="{BB962C8B-B14F-4D97-AF65-F5344CB8AC3E}">
        <p14:creationId xmlns:p14="http://schemas.microsoft.com/office/powerpoint/2010/main" val="1407183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5733A-73E3-85FC-2D1F-B753D6B9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err="1"/>
              <a:t>Balkendiagramme</a:t>
            </a:r>
            <a:r>
              <a:rPr lang="en-US" sz="4000"/>
              <a:t> </a:t>
            </a:r>
            <a:r>
              <a:rPr lang="en-US" sz="4000" err="1"/>
              <a:t>mit</a:t>
            </a:r>
            <a:r>
              <a:rPr lang="en-US" sz="4000"/>
              <a:t> </a:t>
            </a:r>
            <a:r>
              <a:rPr lang="en-US" sz="4000" err="1"/>
              <a:t>Konfidenzintervallen</a:t>
            </a:r>
            <a:br>
              <a:rPr lang="en-US" sz="4000"/>
            </a:br>
            <a:r>
              <a:rPr lang="en-US" sz="4000" err="1"/>
              <a:t>Heimspiele</a:t>
            </a:r>
            <a:r>
              <a:rPr lang="en-US" sz="4000"/>
              <a:t> von Holstein Kiel</a:t>
            </a:r>
          </a:p>
        </p:txBody>
      </p:sp>
      <p:pic>
        <p:nvPicPr>
          <p:cNvPr id="4" name="Grafik 3" descr="Ein Bild, das Text, Diagramm, Screenshot, Reihe enthält.&#10;&#10;Beschreibung automatisch generiert.">
            <a:extLst>
              <a:ext uri="{FF2B5EF4-FFF2-40B4-BE49-F238E27FC236}">
                <a16:creationId xmlns:a16="http://schemas.microsoft.com/office/drawing/2014/main" id="{518F3335-8935-A1CC-6F24-5D9C0183D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8" y="1553885"/>
            <a:ext cx="10162375" cy="5196746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5FE15E4F-631B-ACFD-6629-6DF066FB7787}"/>
              </a:ext>
            </a:extLst>
          </p:cNvPr>
          <p:cNvSpPr/>
          <p:nvPr/>
        </p:nvSpPr>
        <p:spPr>
          <a:xfrm>
            <a:off x="4056436" y="2030487"/>
            <a:ext cx="278686" cy="669489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F3C25-4C5E-BE27-A75A-ACC6ECC930AE}"/>
              </a:ext>
            </a:extLst>
          </p:cNvPr>
          <p:cNvSpPr txBox="1"/>
          <p:nvPr/>
        </p:nvSpPr>
        <p:spPr>
          <a:xfrm>
            <a:off x="4334463" y="2184947"/>
            <a:ext cx="1579605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Δ66 €</a:t>
            </a: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E4CF5308-E6F9-C486-AAEA-736C8E5BD8B6}"/>
              </a:ext>
            </a:extLst>
          </p:cNvPr>
          <p:cNvSpPr/>
          <p:nvPr/>
        </p:nvSpPr>
        <p:spPr>
          <a:xfrm>
            <a:off x="2398221" y="4455412"/>
            <a:ext cx="227200" cy="339976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11FB0A-58B3-A3C6-744B-DFC98FA487BF}"/>
              </a:ext>
            </a:extLst>
          </p:cNvPr>
          <p:cNvSpPr txBox="1"/>
          <p:nvPr/>
        </p:nvSpPr>
        <p:spPr>
          <a:xfrm>
            <a:off x="2511493" y="4517198"/>
            <a:ext cx="12912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Δ10 €</a:t>
            </a:r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AD59CBFA-D649-5A1B-3380-B7B24F7AD513}"/>
              </a:ext>
            </a:extLst>
          </p:cNvPr>
          <p:cNvSpPr/>
          <p:nvPr/>
        </p:nvSpPr>
        <p:spPr>
          <a:xfrm>
            <a:off x="8599464" y="3088840"/>
            <a:ext cx="268389" cy="339976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AE922A-D444-B23D-68AE-B603C30501E3}"/>
              </a:ext>
            </a:extLst>
          </p:cNvPr>
          <p:cNvSpPr txBox="1"/>
          <p:nvPr/>
        </p:nvSpPr>
        <p:spPr>
          <a:xfrm>
            <a:off x="8867194" y="3088840"/>
            <a:ext cx="1776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Δ13 €</a:t>
            </a:r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86CE746E-962E-B6D9-810D-42843F4DF59B}"/>
              </a:ext>
            </a:extLst>
          </p:cNvPr>
          <p:cNvSpPr/>
          <p:nvPr/>
        </p:nvSpPr>
        <p:spPr>
          <a:xfrm rot="10800000">
            <a:off x="6981741" y="4952651"/>
            <a:ext cx="268389" cy="33997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6F3D72-E888-0963-96DA-B7B8012AF8BB}"/>
              </a:ext>
            </a:extLst>
          </p:cNvPr>
          <p:cNvSpPr txBox="1"/>
          <p:nvPr/>
        </p:nvSpPr>
        <p:spPr>
          <a:xfrm>
            <a:off x="7249471" y="4952651"/>
            <a:ext cx="15178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Δ4 €</a:t>
            </a: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E3FE4574-84C7-C873-24D8-4C79177B4CE9}"/>
              </a:ext>
            </a:extLst>
          </p:cNvPr>
          <p:cNvSpPr/>
          <p:nvPr/>
        </p:nvSpPr>
        <p:spPr>
          <a:xfrm rot="10800000">
            <a:off x="5446744" y="3967949"/>
            <a:ext cx="258092" cy="33997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93181B-1EF8-FAAB-9931-D807431798CB}"/>
              </a:ext>
            </a:extLst>
          </p:cNvPr>
          <p:cNvSpPr txBox="1"/>
          <p:nvPr/>
        </p:nvSpPr>
        <p:spPr>
          <a:xfrm>
            <a:off x="5456171" y="3961492"/>
            <a:ext cx="10156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Δ18 €</a:t>
            </a:r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52EF3670-D261-B8B9-B902-0404FF7D57A3}"/>
              </a:ext>
            </a:extLst>
          </p:cNvPr>
          <p:cNvSpPr/>
          <p:nvPr/>
        </p:nvSpPr>
        <p:spPr>
          <a:xfrm>
            <a:off x="9936192" y="4709703"/>
            <a:ext cx="268389" cy="339976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AA714D-45CC-9CC0-4884-8B59BA72F3C6}"/>
              </a:ext>
            </a:extLst>
          </p:cNvPr>
          <p:cNvSpPr txBox="1"/>
          <p:nvPr/>
        </p:nvSpPr>
        <p:spPr>
          <a:xfrm>
            <a:off x="10210380" y="4787195"/>
            <a:ext cx="1776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Δ9 €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FF0266-F138-8F5D-8770-7ADAC608E493}"/>
              </a:ext>
            </a:extLst>
          </p:cNvPr>
          <p:cNvSpPr txBox="1"/>
          <p:nvPr/>
        </p:nvSpPr>
        <p:spPr>
          <a:xfrm>
            <a:off x="2053225" y="4795013"/>
            <a:ext cx="9153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B320CC-5C8A-5BF5-A166-F8373B030CD0}"/>
              </a:ext>
            </a:extLst>
          </p:cNvPr>
          <p:cNvSpPr txBox="1"/>
          <p:nvPr/>
        </p:nvSpPr>
        <p:spPr>
          <a:xfrm>
            <a:off x="2627953" y="5027487"/>
            <a:ext cx="9153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841EE4-68A0-6A8C-B3A6-7FEE79BB8F27}"/>
              </a:ext>
            </a:extLst>
          </p:cNvPr>
          <p:cNvSpPr txBox="1"/>
          <p:nvPr/>
        </p:nvSpPr>
        <p:spPr>
          <a:xfrm>
            <a:off x="4332766" y="2554215"/>
            <a:ext cx="9153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413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EECB59-A37D-6403-DCD2-AC7B1213998E}"/>
              </a:ext>
            </a:extLst>
          </p:cNvPr>
          <p:cNvSpPr txBox="1"/>
          <p:nvPr/>
        </p:nvSpPr>
        <p:spPr>
          <a:xfrm>
            <a:off x="3544935" y="1843875"/>
            <a:ext cx="9153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479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5964BC-E074-3D92-7917-C74FD3C32177}"/>
              </a:ext>
            </a:extLst>
          </p:cNvPr>
          <p:cNvSpPr txBox="1"/>
          <p:nvPr/>
        </p:nvSpPr>
        <p:spPr>
          <a:xfrm>
            <a:off x="4991443" y="4149248"/>
            <a:ext cx="9153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189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0B4609-862E-7560-518C-FA962EDD00A1}"/>
              </a:ext>
            </a:extLst>
          </p:cNvPr>
          <p:cNvSpPr txBox="1"/>
          <p:nvPr/>
        </p:nvSpPr>
        <p:spPr>
          <a:xfrm>
            <a:off x="5579087" y="4614197"/>
            <a:ext cx="9153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171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A78C9A-B857-4A6E-6BC0-AA2F40F753DA}"/>
              </a:ext>
            </a:extLst>
          </p:cNvPr>
          <p:cNvSpPr txBox="1"/>
          <p:nvPr/>
        </p:nvSpPr>
        <p:spPr>
          <a:xfrm>
            <a:off x="6521900" y="5279332"/>
            <a:ext cx="9153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93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323BB4-50C3-8985-F1B2-9FD44F7C6793}"/>
              </a:ext>
            </a:extLst>
          </p:cNvPr>
          <p:cNvSpPr txBox="1"/>
          <p:nvPr/>
        </p:nvSpPr>
        <p:spPr>
          <a:xfrm>
            <a:off x="7116001" y="5279331"/>
            <a:ext cx="9153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89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3B193E-A09C-D61D-C5B5-A9218D57F818}"/>
              </a:ext>
            </a:extLst>
          </p:cNvPr>
          <p:cNvSpPr txBox="1"/>
          <p:nvPr/>
        </p:nvSpPr>
        <p:spPr>
          <a:xfrm>
            <a:off x="8032984" y="3425991"/>
            <a:ext cx="6699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305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4753EF-F743-13D5-C3FC-C87CBD9ACFD9}"/>
              </a:ext>
            </a:extLst>
          </p:cNvPr>
          <p:cNvSpPr txBox="1"/>
          <p:nvPr/>
        </p:nvSpPr>
        <p:spPr>
          <a:xfrm>
            <a:off x="8601255" y="3613261"/>
            <a:ext cx="9153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192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BF676E-4780-474B-802A-8751F69C39C7}"/>
              </a:ext>
            </a:extLst>
          </p:cNvPr>
          <p:cNvSpPr txBox="1"/>
          <p:nvPr/>
        </p:nvSpPr>
        <p:spPr>
          <a:xfrm>
            <a:off x="9608644" y="5227667"/>
            <a:ext cx="9153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80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B0447C-7BB7-797E-E04C-5DE691D17C06}"/>
              </a:ext>
            </a:extLst>
          </p:cNvPr>
          <p:cNvSpPr txBox="1"/>
          <p:nvPr/>
        </p:nvSpPr>
        <p:spPr>
          <a:xfrm>
            <a:off x="10183372" y="5421395"/>
            <a:ext cx="9153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71</a:t>
            </a:r>
          </a:p>
        </p:txBody>
      </p:sp>
    </p:spTree>
    <p:extLst>
      <p:ext uri="{BB962C8B-B14F-4D97-AF65-F5344CB8AC3E}">
        <p14:creationId xmlns:p14="http://schemas.microsoft.com/office/powerpoint/2010/main" val="1159547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85B8A-4738-1B5D-E129-76A8AD8C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err="1"/>
              <a:t>Balkendiagramme</a:t>
            </a:r>
            <a:r>
              <a:rPr lang="en-US" sz="4000"/>
              <a:t> </a:t>
            </a:r>
            <a:r>
              <a:rPr lang="en-US" sz="4000" err="1"/>
              <a:t>mit</a:t>
            </a:r>
            <a:r>
              <a:rPr lang="en-US" sz="4000"/>
              <a:t> </a:t>
            </a:r>
            <a:r>
              <a:rPr lang="en-US" sz="4000" err="1"/>
              <a:t>Konfidenzintervallen</a:t>
            </a:r>
            <a:endParaRPr lang="en-US" sz="4000"/>
          </a:p>
          <a:p>
            <a:r>
              <a:rPr lang="en-US" sz="4000"/>
              <a:t>Variable: </a:t>
            </a:r>
            <a:r>
              <a:rPr lang="en-US" sz="4000" err="1"/>
              <a:t>Ferien</a:t>
            </a:r>
            <a:r>
              <a:rPr lang="en-US" sz="4000"/>
              <a:t> NW</a:t>
            </a:r>
          </a:p>
        </p:txBody>
      </p:sp>
      <p:pic>
        <p:nvPicPr>
          <p:cNvPr id="7" name="Content Placeholder 6" descr="A screenshot of a graph&#10;&#10;Description automatically generated">
            <a:extLst>
              <a:ext uri="{FF2B5EF4-FFF2-40B4-BE49-F238E27FC236}">
                <a16:creationId xmlns:a16="http://schemas.microsoft.com/office/drawing/2014/main" id="{2D55F0AD-1F5F-D290-1EAD-2C78FE18F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780" y="1644736"/>
            <a:ext cx="7314980" cy="521097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D9EE20-CDF4-26D0-3A76-3C3E027F123C}"/>
              </a:ext>
            </a:extLst>
          </p:cNvPr>
          <p:cNvSpPr txBox="1"/>
          <p:nvPr/>
        </p:nvSpPr>
        <p:spPr>
          <a:xfrm>
            <a:off x="8153400" y="1696995"/>
            <a:ext cx="4102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b="1">
                <a:solidFill>
                  <a:srgbClr val="0E0E0E"/>
                </a:solidFill>
                <a:latin typeface="Aptos Display"/>
              </a:rPr>
              <a:t>0.1 ≤ |Korrelation| &lt; 0.3:</a:t>
            </a:r>
            <a:r>
              <a:rPr lang="de-DE" sz="1400">
                <a:solidFill>
                  <a:srgbClr val="0E0E0E"/>
                </a:solidFill>
                <a:latin typeface="Aptos Display"/>
              </a:rPr>
              <a:t> Schwacher Zusammenhang</a:t>
            </a:r>
            <a:endParaRPr lang="en-US" sz="1400">
              <a:latin typeface="Aptos Displ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F3C70-0015-E281-32EC-D55DEB6AA2E7}"/>
              </a:ext>
            </a:extLst>
          </p:cNvPr>
          <p:cNvSpPr txBox="1"/>
          <p:nvPr/>
        </p:nvSpPr>
        <p:spPr>
          <a:xfrm>
            <a:off x="5303107" y="5416377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Die </a:t>
            </a:r>
            <a:r>
              <a:rPr lang="en-US" err="1"/>
              <a:t>Unterschiede</a:t>
            </a:r>
            <a:r>
              <a:rPr lang="en-US"/>
              <a:t> </a:t>
            </a:r>
            <a:r>
              <a:rPr lang="en-US" err="1"/>
              <a:t>im</a:t>
            </a:r>
            <a:r>
              <a:rPr lang="en-US"/>
              <a:t> </a:t>
            </a:r>
            <a:r>
              <a:rPr lang="en-US" err="1"/>
              <a:t>Gesamtumsatz</a:t>
            </a:r>
            <a:r>
              <a:rPr lang="en-US"/>
              <a:t> </a:t>
            </a:r>
            <a:r>
              <a:rPr lang="en-US" err="1"/>
              <a:t>sind</a:t>
            </a:r>
            <a:r>
              <a:rPr lang="en-US"/>
              <a:t> </a:t>
            </a:r>
            <a:r>
              <a:rPr lang="en-US" err="1"/>
              <a:t>signifikant</a:t>
            </a:r>
            <a:r>
              <a:rPr lang="en-US"/>
              <a:t>.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7A4913AB-1866-B5EF-0403-2A30874E703C}"/>
              </a:ext>
            </a:extLst>
          </p:cNvPr>
          <p:cNvSpPr/>
          <p:nvPr/>
        </p:nvSpPr>
        <p:spPr>
          <a:xfrm>
            <a:off x="4901513" y="2945026"/>
            <a:ext cx="484631" cy="978407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6B3F4B-A57D-45E4-F681-943531BD9593}"/>
              </a:ext>
            </a:extLst>
          </p:cNvPr>
          <p:cNvSpPr txBox="1"/>
          <p:nvPr/>
        </p:nvSpPr>
        <p:spPr>
          <a:xfrm>
            <a:off x="5416378" y="324364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Δ304 €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3524A6A-FC3F-7F65-A96D-CFAC43E6C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809456"/>
              </p:ext>
            </p:extLst>
          </p:nvPr>
        </p:nvGraphicFramePr>
        <p:xfrm>
          <a:off x="8299620" y="2007972"/>
          <a:ext cx="3438950" cy="4624206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657864">
                  <a:extLst>
                    <a:ext uri="{9D8B030D-6E8A-4147-A177-3AD203B41FA5}">
                      <a16:colId xmlns:a16="http://schemas.microsoft.com/office/drawing/2014/main" val="3593515945"/>
                    </a:ext>
                  </a:extLst>
                </a:gridCol>
                <a:gridCol w="1781086">
                  <a:extLst>
                    <a:ext uri="{9D8B030D-6E8A-4147-A177-3AD203B41FA5}">
                      <a16:colId xmlns:a16="http://schemas.microsoft.com/office/drawing/2014/main" val="281447973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Sommerferien_LI</a:t>
                      </a:r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b="1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0.231082</a:t>
                      </a:r>
                      <a:endParaRPr lang="en-US" b="1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7249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Temperatur</a:t>
                      </a:r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0.222935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85686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NW            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0.193754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1260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BB           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0.185120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55152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B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0.183774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37766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TH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0.183471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18421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RP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0.183448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70615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MV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0.180764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02645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SH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0.175640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83628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0.171530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85862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SL  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0.166413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84348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HE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0.164913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56898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SN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0.163594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21517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NI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0.163162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93302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Ist_Wochenende</a:t>
                      </a:r>
                      <a:endParaRPr lang="en-US" sz="1200" b="1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0.163097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7867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HB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0.162725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45962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BW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0.155330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691800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HH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0.148356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07367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Wochentag</a:t>
                      </a:r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0.136199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22966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BY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0.131208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372458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err="1">
                          <a:solidFill>
                            <a:srgbClr val="000000"/>
                          </a:solidFill>
                          <a:effectLst/>
                        </a:rPr>
                        <a:t>EPI_fernwaerme</a:t>
                      </a:r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0.095317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89184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err="1">
                          <a:solidFill>
                            <a:srgbClr val="000000"/>
                          </a:solidFill>
                          <a:effectLst/>
                        </a:rPr>
                        <a:t>KielerWoche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0.058244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7450235"/>
                  </a:ext>
                </a:extLst>
              </a:tr>
              <a:tr h="19564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err="1">
                          <a:solidFill>
                            <a:srgbClr val="000000"/>
                          </a:solidFill>
                          <a:effectLst/>
                        </a:rPr>
                        <a:t>feiertag</a:t>
                      </a:r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0.050638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290458"/>
                  </a:ext>
                </a:extLst>
              </a:tr>
              <a:tr h="19564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...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5546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18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54A94-0456-9EDA-D0D3-7664486F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err="1"/>
              <a:t>Balkendiagramme</a:t>
            </a:r>
            <a:r>
              <a:rPr lang="en-US" sz="4000"/>
              <a:t> </a:t>
            </a:r>
            <a:r>
              <a:rPr lang="en-US" sz="4000" err="1"/>
              <a:t>mit</a:t>
            </a:r>
            <a:r>
              <a:rPr lang="en-US" sz="4000"/>
              <a:t> </a:t>
            </a:r>
            <a:r>
              <a:rPr lang="en-US" sz="4000" err="1"/>
              <a:t>Konfidenzintervallen</a:t>
            </a:r>
            <a:endParaRPr lang="en-US" sz="4000"/>
          </a:p>
          <a:p>
            <a:r>
              <a:rPr lang="en-US" sz="4000"/>
              <a:t>Variable: </a:t>
            </a:r>
            <a:r>
              <a:rPr lang="en-US" sz="4000" err="1"/>
              <a:t>Ferien</a:t>
            </a:r>
            <a:r>
              <a:rPr lang="en-US" sz="4000"/>
              <a:t> NW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9C0FEB-A5AC-055C-C33C-1DEE0B575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081" y="1718699"/>
            <a:ext cx="7311086" cy="48638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B92271-8AD3-0E75-C509-7C15A6C48700}"/>
              </a:ext>
            </a:extLst>
          </p:cNvPr>
          <p:cNvSpPr txBox="1"/>
          <p:nvPr/>
        </p:nvSpPr>
        <p:spPr>
          <a:xfrm>
            <a:off x="8289323" y="1832918"/>
            <a:ext cx="422600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ptos"/>
              </a:rPr>
              <a:t>Die </a:t>
            </a:r>
            <a:r>
              <a:rPr lang="en-US" err="1">
                <a:latin typeface="Aptos"/>
              </a:rPr>
              <a:t>Unterschiede</a:t>
            </a:r>
            <a:r>
              <a:rPr lang="en-US">
                <a:latin typeface="Aptos"/>
              </a:rPr>
              <a:t> des </a:t>
            </a:r>
            <a:r>
              <a:rPr lang="en-US" err="1">
                <a:latin typeface="Aptos"/>
              </a:rPr>
              <a:t>Umsatzes</a:t>
            </a:r>
            <a:r>
              <a:rPr lang="en-US">
                <a:latin typeface="Aptos"/>
              </a:rPr>
              <a:t> </a:t>
            </a:r>
          </a:p>
          <a:p>
            <a:r>
              <a:rPr lang="en-US">
                <a:latin typeface="Aptos"/>
              </a:rPr>
              <a:t>pro </a:t>
            </a:r>
            <a:r>
              <a:rPr lang="en-US" err="1">
                <a:latin typeface="Aptos"/>
              </a:rPr>
              <a:t>Warengruppe</a:t>
            </a:r>
            <a:r>
              <a:rPr lang="en-US">
                <a:latin typeface="Aptos"/>
              </a:rPr>
              <a:t> </a:t>
            </a:r>
            <a:r>
              <a:rPr lang="en-US" err="1">
                <a:latin typeface="Aptos"/>
              </a:rPr>
              <a:t>sind</a:t>
            </a:r>
            <a:r>
              <a:rPr lang="en-US">
                <a:latin typeface="Aptos"/>
              </a:rPr>
              <a:t> </a:t>
            </a:r>
            <a:r>
              <a:rPr lang="en-US" err="1">
                <a:latin typeface="Aptos"/>
              </a:rPr>
              <a:t>ebenfalls</a:t>
            </a:r>
            <a:r>
              <a:rPr lang="en-US">
                <a:latin typeface="Aptos"/>
              </a:rPr>
              <a:t> </a:t>
            </a:r>
            <a:r>
              <a:rPr lang="en-US" err="1">
                <a:latin typeface="Aptos"/>
              </a:rPr>
              <a:t>signifikant</a:t>
            </a:r>
            <a:r>
              <a:rPr lang="en-US">
                <a:latin typeface="Aptos"/>
              </a:rPr>
              <a:t>.</a:t>
            </a:r>
          </a:p>
          <a:p>
            <a:endParaRPr lang="en-US">
              <a:latin typeface="Aptos"/>
            </a:endParaRPr>
          </a:p>
          <a:p>
            <a:r>
              <a:rPr lang="en-US" err="1">
                <a:latin typeface="Aptos"/>
              </a:rPr>
              <a:t>Insbesondere</a:t>
            </a:r>
            <a:r>
              <a:rPr lang="en-US">
                <a:latin typeface="Aptos"/>
              </a:rPr>
              <a:t> </a:t>
            </a:r>
            <a:r>
              <a:rPr lang="en-US" err="1">
                <a:latin typeface="Aptos"/>
              </a:rPr>
              <a:t>Brötchen</a:t>
            </a:r>
            <a:r>
              <a:rPr lang="en-US">
                <a:latin typeface="Aptos"/>
              </a:rPr>
              <a:t> (2) und Croissants (3) </a:t>
            </a:r>
            <a:r>
              <a:rPr lang="en-US" err="1">
                <a:latin typeface="Aptos"/>
              </a:rPr>
              <a:t>verzeichnen</a:t>
            </a:r>
            <a:r>
              <a:rPr lang="en-US">
                <a:latin typeface="Aptos"/>
              </a:rPr>
              <a:t> an </a:t>
            </a:r>
            <a:r>
              <a:rPr lang="en-US" err="1">
                <a:latin typeface="Aptos"/>
              </a:rPr>
              <a:t>Ferientagen</a:t>
            </a:r>
            <a:r>
              <a:rPr lang="en-US">
                <a:latin typeface="Aptos"/>
              </a:rPr>
              <a:t> </a:t>
            </a:r>
            <a:r>
              <a:rPr lang="en-US" err="1">
                <a:latin typeface="Aptos"/>
              </a:rPr>
              <a:t>ein</a:t>
            </a:r>
            <a:r>
              <a:rPr lang="en-US">
                <a:latin typeface="Aptos"/>
              </a:rPr>
              <a:t> </a:t>
            </a:r>
            <a:r>
              <a:rPr lang="en-US" err="1">
                <a:latin typeface="Aptos"/>
              </a:rPr>
              <a:t>starkes</a:t>
            </a:r>
            <a:r>
              <a:rPr lang="en-US">
                <a:latin typeface="Aptos"/>
              </a:rPr>
              <a:t> </a:t>
            </a:r>
            <a:r>
              <a:rPr lang="en-US" err="1">
                <a:latin typeface="Aptos"/>
              </a:rPr>
              <a:t>Umsatzplus</a:t>
            </a:r>
            <a:r>
              <a:rPr lang="en-US">
                <a:latin typeface="Aptos"/>
              </a:rPr>
              <a:t>.</a:t>
            </a:r>
          </a:p>
          <a:p>
            <a:endParaRPr lang="en-US">
              <a:latin typeface="Aptos"/>
            </a:endParaRPr>
          </a:p>
          <a:p>
            <a:r>
              <a:rPr lang="en-US" err="1">
                <a:latin typeface="Aptos"/>
              </a:rPr>
              <a:t>Anzahl</a:t>
            </a:r>
            <a:r>
              <a:rPr lang="en-US">
                <a:latin typeface="Aptos"/>
              </a:rPr>
              <a:t> </a:t>
            </a:r>
            <a:r>
              <a:rPr lang="en-US" err="1">
                <a:latin typeface="Aptos"/>
              </a:rPr>
              <a:t>Werte</a:t>
            </a:r>
            <a:r>
              <a:rPr lang="en-US">
                <a:latin typeface="Aptos"/>
              </a:rPr>
              <a:t>:</a:t>
            </a:r>
          </a:p>
          <a:p>
            <a:endParaRPr lang="en-US">
              <a:latin typeface="Aptos"/>
            </a:endParaRPr>
          </a:p>
          <a:p>
            <a:endParaRPr lang="en-US">
              <a:latin typeface="Aptos"/>
            </a:endParaRP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A9F11AD1-AEC4-2B9F-F424-00719297DB60}"/>
              </a:ext>
            </a:extLst>
          </p:cNvPr>
          <p:cNvSpPr/>
          <p:nvPr/>
        </p:nvSpPr>
        <p:spPr>
          <a:xfrm>
            <a:off x="3120080" y="2605216"/>
            <a:ext cx="278686" cy="669489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1B2A5-D2C7-0BC9-BCE8-1C6179AD8828}"/>
              </a:ext>
            </a:extLst>
          </p:cNvPr>
          <p:cNvSpPr txBox="1"/>
          <p:nvPr/>
        </p:nvSpPr>
        <p:spPr>
          <a:xfrm>
            <a:off x="3398107" y="2759676"/>
            <a:ext cx="1579605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Δ147 €</a:t>
            </a:r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CB4B1C8B-04A1-F29A-0C21-7CD5EA21527B}"/>
              </a:ext>
            </a:extLst>
          </p:cNvPr>
          <p:cNvSpPr/>
          <p:nvPr/>
        </p:nvSpPr>
        <p:spPr>
          <a:xfrm>
            <a:off x="3737918" y="3717324"/>
            <a:ext cx="268389" cy="339976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ACBB0-B085-0714-E8F6-07C020190496}"/>
              </a:ext>
            </a:extLst>
          </p:cNvPr>
          <p:cNvSpPr txBox="1"/>
          <p:nvPr/>
        </p:nvSpPr>
        <p:spPr>
          <a:xfrm>
            <a:off x="4005648" y="3717325"/>
            <a:ext cx="15178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Δ90 €</a:t>
            </a:r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2C482362-FDC7-FECD-5803-3101C42FA062}"/>
              </a:ext>
            </a:extLst>
          </p:cNvPr>
          <p:cNvSpPr/>
          <p:nvPr/>
        </p:nvSpPr>
        <p:spPr>
          <a:xfrm>
            <a:off x="1565188" y="4293971"/>
            <a:ext cx="227200" cy="339976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4E5091-3897-6024-356D-74A7C78B5AE0}"/>
              </a:ext>
            </a:extLst>
          </p:cNvPr>
          <p:cNvSpPr txBox="1"/>
          <p:nvPr/>
        </p:nvSpPr>
        <p:spPr>
          <a:xfrm>
            <a:off x="1678459" y="4355757"/>
            <a:ext cx="12912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Δ28 €</a:t>
            </a:r>
            <a:endParaRPr lang="en-US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A2F11C13-C9EB-4BD5-8DCA-61C475FD5BEC}"/>
              </a:ext>
            </a:extLst>
          </p:cNvPr>
          <p:cNvSpPr/>
          <p:nvPr/>
        </p:nvSpPr>
        <p:spPr>
          <a:xfrm>
            <a:off x="6713837" y="3954162"/>
            <a:ext cx="268389" cy="339976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2B7314-DA50-FD8C-827C-358BD773EF1A}"/>
              </a:ext>
            </a:extLst>
          </p:cNvPr>
          <p:cNvSpPr txBox="1"/>
          <p:nvPr/>
        </p:nvSpPr>
        <p:spPr>
          <a:xfrm>
            <a:off x="6981567" y="3954162"/>
            <a:ext cx="15178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Δ56 €</a:t>
            </a:r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6AB93B2C-E3B1-EF1A-F08B-F5146826B1E9}"/>
              </a:ext>
            </a:extLst>
          </p:cNvPr>
          <p:cNvSpPr/>
          <p:nvPr/>
        </p:nvSpPr>
        <p:spPr>
          <a:xfrm rot="10800000">
            <a:off x="6930080" y="5055973"/>
            <a:ext cx="268389" cy="33997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23929D-55F6-CB63-54D5-9D6FDA27BC3F}"/>
              </a:ext>
            </a:extLst>
          </p:cNvPr>
          <p:cNvSpPr txBox="1"/>
          <p:nvPr/>
        </p:nvSpPr>
        <p:spPr>
          <a:xfrm>
            <a:off x="7197810" y="5055973"/>
            <a:ext cx="15178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Δ20 €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C9FFE451-5091-2835-FCD4-12C3A63083C0}"/>
              </a:ext>
            </a:extLst>
          </p:cNvPr>
          <p:cNvSpPr/>
          <p:nvPr/>
        </p:nvSpPr>
        <p:spPr>
          <a:xfrm rot="10800000">
            <a:off x="4839727" y="4839729"/>
            <a:ext cx="258092" cy="33997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F812FA-2043-D29A-B92F-EE584B1C0EE2}"/>
              </a:ext>
            </a:extLst>
          </p:cNvPr>
          <p:cNvSpPr txBox="1"/>
          <p:nvPr/>
        </p:nvSpPr>
        <p:spPr>
          <a:xfrm>
            <a:off x="5107458" y="4839729"/>
            <a:ext cx="14354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Δ5 €</a:t>
            </a:r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95892C3F-0FFE-7F6E-6FBA-27A4F7B50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859" y="4052114"/>
            <a:ext cx="184785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20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E8FD8-C07C-4AFC-C614-F2892C4D1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err="1"/>
              <a:t>Lineares</a:t>
            </a:r>
            <a:r>
              <a:rPr lang="en-US" sz="4000"/>
              <a:t> Modell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9B05-79FB-75F9-8B9E-627364325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4968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/>
            <a:r>
              <a:rPr lang="en-US" err="1">
                <a:latin typeface="Aptos"/>
              </a:rPr>
              <a:t>Modellgleichung</a:t>
            </a:r>
            <a:endParaRPr lang="en-US">
              <a:latin typeface="Aptos"/>
            </a:endParaRPr>
          </a:p>
          <a:p>
            <a:pPr marL="0" indent="0">
              <a:buNone/>
            </a:pP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y = 191.351 </a:t>
            </a:r>
            <a:r>
              <a:rPr lang="de-DE" sz="1800">
                <a:latin typeface="Aptos"/>
                <a:cs typeface="Consolas" panose="020B0609020204030204" pitchFamily="49" charset="0"/>
              </a:rPr>
              <a:t>+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 </a:t>
            </a:r>
            <a:r>
              <a:rPr lang="de-DE" sz="1800">
                <a:latin typeface="Aptos"/>
                <a:cs typeface="Consolas" panose="020B0609020204030204" pitchFamily="49" charset="0"/>
              </a:rPr>
              <a:t>(-1,222 * Warengruppe ) + (-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2.582 * </a:t>
            </a:r>
            <a:r>
              <a:rPr lang="de-DE" sz="1800" b="0" i="0" err="1">
                <a:effectLst/>
                <a:latin typeface="Aptos"/>
                <a:cs typeface="Consolas" panose="020B0609020204030204" pitchFamily="49" charset="0"/>
              </a:rPr>
              <a:t>Bewoelkung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+ (-0.127 * Temperatur) </a:t>
            </a:r>
            <a:br>
              <a:rPr lang="de-DE" sz="1800">
                <a:latin typeface="Aptos"/>
                <a:cs typeface="Consolas" panose="020B0609020204030204" pitchFamily="49" charset="0"/>
              </a:rPr>
            </a:b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+ (-0.044 * Windgeschwindigkeit) + (-1.770 * Wettercode) + (9.489 * </a:t>
            </a:r>
            <a:r>
              <a:rPr lang="de-DE" sz="1800" b="0" i="0" err="1">
                <a:effectLst/>
                <a:latin typeface="Aptos"/>
                <a:cs typeface="Consolas" panose="020B0609020204030204" pitchFamily="49" charset="0"/>
              </a:rPr>
              <a:t>KielerWoche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+ (</a:t>
            </a:r>
            <a:r>
              <a:rPr lang="de-DE" sz="1800" b="0" i="0">
                <a:effectLst/>
                <a:highlight>
                  <a:srgbClr val="FFFF00"/>
                </a:highlight>
                <a:latin typeface="Aptos"/>
                <a:cs typeface="Consolas" panose="020B0609020204030204" pitchFamily="49" charset="0"/>
              </a:rPr>
              <a:t>-25.288 * </a:t>
            </a:r>
            <a:r>
              <a:rPr lang="de-DE" sz="1800" b="0" i="0" err="1">
                <a:effectLst/>
                <a:highlight>
                  <a:srgbClr val="FFFF00"/>
                </a:highlight>
                <a:latin typeface="Aptos"/>
                <a:cs typeface="Consolas" panose="020B0609020204030204" pitchFamily="49" charset="0"/>
              </a:rPr>
              <a:t>feiertag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</a:t>
            </a:r>
            <a:br>
              <a:rPr lang="de-DE" sz="1800">
                <a:latin typeface="Aptos"/>
                <a:cs typeface="Consolas" panose="020B0609020204030204" pitchFamily="49" charset="0"/>
              </a:rPr>
            </a:b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+ (-14.083 * </a:t>
            </a:r>
            <a:r>
              <a:rPr lang="de-DE" sz="1800" b="0" i="0" err="1">
                <a:effectLst/>
                <a:latin typeface="Aptos"/>
                <a:cs typeface="Consolas" panose="020B0609020204030204" pitchFamily="49" charset="0"/>
              </a:rPr>
              <a:t>brueckentag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+ (</a:t>
            </a:r>
            <a:r>
              <a:rPr lang="de-DE" sz="1800" b="0" i="0">
                <a:effectLst/>
                <a:highlight>
                  <a:srgbClr val="C0C0C0"/>
                </a:highlight>
                <a:latin typeface="Aptos"/>
                <a:cs typeface="Consolas" panose="020B0609020204030204" pitchFamily="49" charset="0"/>
              </a:rPr>
              <a:t>9.880 * BW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+ (</a:t>
            </a:r>
            <a:r>
              <a:rPr lang="de-DE" sz="1800" b="0" i="0">
                <a:effectLst/>
                <a:highlight>
                  <a:srgbClr val="C0C0C0"/>
                </a:highlight>
                <a:latin typeface="Aptos"/>
                <a:cs typeface="Consolas" panose="020B0609020204030204" pitchFamily="49" charset="0"/>
              </a:rPr>
              <a:t>-18.578 * BY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+ (2.864 * B) + (5.441 * BB) + (1.366 * HB) + (2.585 * HH) </a:t>
            </a:r>
            <a:br>
              <a:rPr lang="de-DE" sz="1800">
                <a:latin typeface="Aptos"/>
                <a:cs typeface="Consolas" panose="020B0609020204030204" pitchFamily="49" charset="0"/>
              </a:rPr>
            </a:b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+ (0.919 * HE) + (-1.781 * MV) + (2.837 * NI) + (-0.522 * NW) + (4.147 * RP) + (-0.322 * SL) + (8.633 * SN) </a:t>
            </a:r>
            <a:br>
              <a:rPr lang="de-DE" sz="1800">
                <a:latin typeface="Aptos"/>
                <a:cs typeface="Consolas" panose="020B0609020204030204" pitchFamily="49" charset="0"/>
              </a:rPr>
            </a:b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+ (-0.522 * ST) + (</a:t>
            </a:r>
            <a:r>
              <a:rPr lang="de-DE" sz="1800" b="0" i="0">
                <a:effectLst/>
                <a:highlight>
                  <a:srgbClr val="C0C0C0"/>
                </a:highlight>
                <a:latin typeface="Aptos"/>
                <a:cs typeface="Consolas" panose="020B0609020204030204" pitchFamily="49" charset="0"/>
              </a:rPr>
              <a:t>5.964 * SH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+ (8.151 * TH) + (-1.571 * </a:t>
            </a:r>
            <a:r>
              <a:rPr lang="de-DE" sz="1800" b="0" i="0" err="1">
                <a:effectLst/>
                <a:latin typeface="Aptos"/>
                <a:cs typeface="Consolas" panose="020B0609020204030204" pitchFamily="49" charset="0"/>
              </a:rPr>
              <a:t>VPI_brot_getreide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+ (0.663 * </a:t>
            </a:r>
            <a:r>
              <a:rPr lang="de-DE" sz="1800" b="0" i="0" err="1">
                <a:effectLst/>
                <a:latin typeface="Aptos"/>
                <a:cs typeface="Consolas" panose="020B0609020204030204" pitchFamily="49" charset="0"/>
              </a:rPr>
              <a:t>VPI_molkerei_ei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</a:t>
            </a:r>
            <a:br>
              <a:rPr lang="de-DE" sz="1800">
                <a:latin typeface="Aptos"/>
                <a:cs typeface="Consolas" panose="020B0609020204030204" pitchFamily="49" charset="0"/>
              </a:rPr>
            </a:b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+ (</a:t>
            </a:r>
            <a:r>
              <a:rPr lang="de-DE" sz="1800" b="0" i="0">
                <a:effectLst/>
                <a:highlight>
                  <a:srgbClr val="00FFFF"/>
                </a:highlight>
                <a:latin typeface="Aptos"/>
                <a:cs typeface="Consolas" panose="020B0609020204030204" pitchFamily="49" charset="0"/>
              </a:rPr>
              <a:t>5.322 * </a:t>
            </a:r>
            <a:r>
              <a:rPr lang="de-DE" sz="1800" b="0" i="0" err="1">
                <a:effectLst/>
                <a:highlight>
                  <a:srgbClr val="00FFFF"/>
                </a:highlight>
                <a:latin typeface="Aptos"/>
                <a:cs typeface="Consolas" panose="020B0609020204030204" pitchFamily="49" charset="0"/>
              </a:rPr>
              <a:t>VPI_speiseoel_fett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+ (-1.819 * </a:t>
            </a:r>
            <a:r>
              <a:rPr lang="de-DE" sz="1800" b="0" i="0" err="1">
                <a:effectLst/>
                <a:latin typeface="Aptos"/>
                <a:cs typeface="Consolas" panose="020B0609020204030204" pitchFamily="49" charset="0"/>
              </a:rPr>
              <a:t>VPI_Obst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+ (3.965 * </a:t>
            </a:r>
            <a:r>
              <a:rPr lang="de-DE" sz="1800" b="0" i="0" err="1">
                <a:effectLst/>
                <a:latin typeface="Aptos"/>
                <a:cs typeface="Consolas" panose="020B0609020204030204" pitchFamily="49" charset="0"/>
              </a:rPr>
              <a:t>VPI_zucker_suesses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+ (-3.274 * </a:t>
            </a:r>
            <a:r>
              <a:rPr lang="de-DE" sz="1800" b="0" i="0" err="1">
                <a:effectLst/>
                <a:latin typeface="Aptos"/>
                <a:cs typeface="Consolas" panose="020B0609020204030204" pitchFamily="49" charset="0"/>
              </a:rPr>
              <a:t>EPI_teig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</a:t>
            </a:r>
            <a:br>
              <a:rPr lang="de-DE" sz="1800">
                <a:latin typeface="Aptos"/>
                <a:cs typeface="Consolas" panose="020B0609020204030204" pitchFamily="49" charset="0"/>
              </a:rPr>
            </a:b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+ (1.754 * </a:t>
            </a:r>
            <a:r>
              <a:rPr lang="de-DE" sz="1800" b="0" i="0" err="1">
                <a:effectLst/>
                <a:latin typeface="Aptos"/>
                <a:cs typeface="Consolas" panose="020B0609020204030204" pitchFamily="49" charset="0"/>
              </a:rPr>
              <a:t>EPI_wasser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+ (-4.911 * </a:t>
            </a:r>
            <a:r>
              <a:rPr lang="de-DE" sz="1800" b="0" i="0" err="1">
                <a:effectLst/>
                <a:latin typeface="Aptos"/>
                <a:cs typeface="Consolas" panose="020B0609020204030204" pitchFamily="49" charset="0"/>
              </a:rPr>
              <a:t>EPI_strom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+ (-3.745 * </a:t>
            </a:r>
            <a:r>
              <a:rPr lang="de-DE" sz="1800" b="0" i="0" err="1">
                <a:effectLst/>
                <a:latin typeface="Aptos"/>
                <a:cs typeface="Consolas" panose="020B0609020204030204" pitchFamily="49" charset="0"/>
              </a:rPr>
              <a:t>EPI_fernwaerme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+ (-4.203 * </a:t>
            </a:r>
            <a:r>
              <a:rPr lang="de-DE" sz="1800" b="0" i="0" err="1">
                <a:effectLst/>
                <a:latin typeface="Aptos"/>
                <a:cs typeface="Consolas" panose="020B0609020204030204" pitchFamily="49" charset="0"/>
              </a:rPr>
              <a:t>HeimspielHK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</a:t>
            </a:r>
            <a:br>
              <a:rPr lang="de-DE" sz="1800">
                <a:latin typeface="Aptos"/>
                <a:cs typeface="Consolas" panose="020B0609020204030204" pitchFamily="49" charset="0"/>
              </a:rPr>
            </a:b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+ (-2.093 * </a:t>
            </a:r>
            <a:r>
              <a:rPr lang="de-DE" sz="1800" b="0" i="0" err="1">
                <a:effectLst/>
                <a:latin typeface="Aptos"/>
                <a:cs typeface="Consolas" panose="020B0609020204030204" pitchFamily="49" charset="0"/>
              </a:rPr>
              <a:t>KielerUmschlag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+ (-8.211 * </a:t>
            </a:r>
            <a:r>
              <a:rPr lang="de-DE" sz="1800" b="0" i="0" err="1">
                <a:effectLst/>
                <a:latin typeface="Aptos"/>
                <a:cs typeface="Consolas" panose="020B0609020204030204" pitchFamily="49" charset="0"/>
              </a:rPr>
              <a:t>Herbstferien_LI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+ (7.538 * </a:t>
            </a:r>
            <a:r>
              <a:rPr lang="de-DE" sz="1800" b="0" i="0" err="1">
                <a:effectLst/>
                <a:latin typeface="Aptos"/>
                <a:cs typeface="Consolas" panose="020B0609020204030204" pitchFamily="49" charset="0"/>
              </a:rPr>
              <a:t>Weihnachtsferien_LI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</a:t>
            </a:r>
            <a:br>
              <a:rPr lang="de-DE" sz="1800">
                <a:latin typeface="Aptos"/>
                <a:cs typeface="Consolas" panose="020B0609020204030204" pitchFamily="49" charset="0"/>
              </a:rPr>
            </a:b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+ (0.058 * </a:t>
            </a:r>
            <a:r>
              <a:rPr lang="de-DE" sz="1800" b="0" i="0" err="1">
                <a:effectLst/>
                <a:latin typeface="Aptos"/>
                <a:cs typeface="Consolas" panose="020B0609020204030204" pitchFamily="49" charset="0"/>
              </a:rPr>
              <a:t>Winterferien_LI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+ (-2.192 * </a:t>
            </a:r>
            <a:r>
              <a:rPr lang="de-DE" sz="1800" b="0" i="0" err="1">
                <a:effectLst/>
                <a:latin typeface="Aptos"/>
                <a:cs typeface="Consolas" panose="020B0609020204030204" pitchFamily="49" charset="0"/>
              </a:rPr>
              <a:t>Fruehlingsferien_LI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+ (1.791 * </a:t>
            </a:r>
            <a:r>
              <a:rPr lang="de-DE" sz="1800" b="0" i="0" err="1">
                <a:effectLst/>
                <a:latin typeface="Aptos"/>
                <a:cs typeface="Consolas" panose="020B0609020204030204" pitchFamily="49" charset="0"/>
              </a:rPr>
              <a:t>Sommerferien_LI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+ (2.740 * Jahr) </a:t>
            </a:r>
            <a:br>
              <a:rPr lang="de-DE" sz="1800">
                <a:latin typeface="Aptos"/>
                <a:cs typeface="Consolas" panose="020B0609020204030204" pitchFamily="49" charset="0"/>
              </a:rPr>
            </a:b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+ (-1.498 * Monat) + (3.026 * Wochentag) + (</a:t>
            </a:r>
            <a:r>
              <a:rPr lang="de-DE" sz="1800" b="0" i="0">
                <a:effectLst/>
                <a:highlight>
                  <a:srgbClr val="FFFF00"/>
                </a:highlight>
                <a:latin typeface="Aptos"/>
                <a:cs typeface="Consolas" panose="020B0609020204030204" pitchFamily="49" charset="0"/>
              </a:rPr>
              <a:t>36.790 * Kalenderwoche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+ (0.000 * </a:t>
            </a:r>
            <a:r>
              <a:rPr lang="de-DE" sz="1800" b="0" i="0" err="1">
                <a:effectLst/>
                <a:latin typeface="Aptos"/>
                <a:cs typeface="Consolas" panose="020B0609020204030204" pitchFamily="49" charset="0"/>
              </a:rPr>
              <a:t>Tag_im_Jahr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</a:t>
            </a:r>
            <a:br>
              <a:rPr lang="de-DE" sz="1800">
                <a:latin typeface="Aptos"/>
                <a:cs typeface="Consolas" panose="020B0609020204030204" pitchFamily="49" charset="0"/>
              </a:rPr>
            </a:b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+ (0.000 * </a:t>
            </a:r>
            <a:r>
              <a:rPr lang="de-DE" sz="1800" b="0" i="0" err="1">
                <a:effectLst/>
                <a:latin typeface="Aptos"/>
                <a:cs typeface="Consolas" panose="020B0609020204030204" pitchFamily="49" charset="0"/>
              </a:rPr>
              <a:t>Ist_Wochenende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+ (0.000 * </a:t>
            </a:r>
            <a:r>
              <a:rPr lang="de-DE" sz="1800" b="0" i="0" err="1">
                <a:effectLst/>
                <a:latin typeface="Aptos"/>
                <a:cs typeface="Consolas" panose="020B0609020204030204" pitchFamily="49" charset="0"/>
              </a:rPr>
              <a:t>Tag_im_Jahr_sin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+ (0.000 * </a:t>
            </a:r>
            <a:r>
              <a:rPr lang="de-DE" sz="1800" b="0" i="0" err="1">
                <a:effectLst/>
                <a:latin typeface="Aptos"/>
                <a:cs typeface="Consolas" panose="020B0609020204030204" pitchFamily="49" charset="0"/>
              </a:rPr>
              <a:t>Tag_im_Jahr_cos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+ (0.000 * </a:t>
            </a:r>
            <a:r>
              <a:rPr lang="de-DE" sz="1800" b="0" i="0" err="1">
                <a:effectLst/>
                <a:latin typeface="Aptos"/>
                <a:cs typeface="Consolas" panose="020B0609020204030204" pitchFamily="49" charset="0"/>
              </a:rPr>
              <a:t>Monat_sin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</a:t>
            </a:r>
            <a:br>
              <a:rPr lang="de-DE" sz="1800">
                <a:latin typeface="Aptos"/>
                <a:cs typeface="Consolas" panose="020B0609020204030204" pitchFamily="49" charset="0"/>
              </a:rPr>
            </a:b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+ (0.000 * </a:t>
            </a:r>
            <a:r>
              <a:rPr lang="de-DE" sz="1800" b="0" i="0" err="1">
                <a:effectLst/>
                <a:latin typeface="Aptos"/>
                <a:cs typeface="Consolas" panose="020B0609020204030204" pitchFamily="49" charset="0"/>
              </a:rPr>
              <a:t>Monat_cos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+ (0.000 * </a:t>
            </a:r>
            <a:r>
              <a:rPr lang="de-DE" sz="1800" b="0" i="0" err="1">
                <a:effectLst/>
                <a:latin typeface="Aptos"/>
                <a:cs typeface="Consolas" panose="020B0609020204030204" pitchFamily="49" charset="0"/>
              </a:rPr>
              <a:t>Wochentag_sin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 + (0.000 * </a:t>
            </a:r>
            <a:r>
              <a:rPr lang="de-DE" sz="1800" b="0" i="0" err="1">
                <a:effectLst/>
                <a:latin typeface="Aptos"/>
                <a:cs typeface="Consolas" panose="020B0609020204030204" pitchFamily="49" charset="0"/>
              </a:rPr>
              <a:t>Wochentag_cos</a:t>
            </a:r>
            <a:r>
              <a:rPr lang="de-DE" sz="1800" b="0" i="0">
                <a:effectLst/>
                <a:latin typeface="Aptos"/>
                <a:cs typeface="Consolas" panose="020B0609020204030204" pitchFamily="49" charset="0"/>
              </a:rPr>
              <a:t>)</a:t>
            </a:r>
            <a:endParaRPr lang="en-US" sz="1800">
              <a:latin typeface="Aptos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 marL="285750" indent="-285750"/>
            <a:r>
              <a:rPr lang="en-US" err="1">
                <a:latin typeface="Aptos"/>
                <a:ea typeface="Menlo" panose="020B0609030804020204" pitchFamily="49" charset="0"/>
                <a:cs typeface="Menlo" panose="020B0609030804020204" pitchFamily="49" charset="0"/>
              </a:rPr>
              <a:t>Adjustiertes</a:t>
            </a:r>
            <a:r>
              <a:rPr lang="en-US">
                <a:latin typeface="Aptos"/>
                <a:ea typeface="Menlo" panose="020B0609030804020204" pitchFamily="49" charset="0"/>
                <a:cs typeface="Menlo" panose="020B0609030804020204" pitchFamily="49" charset="0"/>
              </a:rPr>
              <a:t> R² </a:t>
            </a:r>
          </a:p>
          <a:p>
            <a:pPr marL="0" indent="0">
              <a:buNone/>
            </a:pPr>
            <a:r>
              <a:rPr lang="de-DE" sz="1800" b="0" i="0">
                <a:effectLst/>
                <a:latin typeface="Aptos"/>
              </a:rPr>
              <a:t>0.7089210395341289</a:t>
            </a:r>
            <a:endParaRPr lang="en-US" sz="180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467512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9DE93-0657-6D4B-CB28-BAD7AFF6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Missing Value Imputation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FFBA0-A2FE-FDD0-95DE-CEB5D644D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36832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Wettercode</a:t>
            </a:r>
            <a:endParaRPr lang="en-US"/>
          </a:p>
          <a:p>
            <a:pPr marL="457200" lvl="1" indent="0">
              <a:buNone/>
            </a:pPr>
            <a:r>
              <a:rPr lang="en-US" err="1"/>
              <a:t>als</a:t>
            </a:r>
            <a:r>
              <a:rPr lang="en-US"/>
              <a:t> String, </a:t>
            </a:r>
            <a:r>
              <a:rPr lang="en-US" err="1"/>
              <a:t>ergänzt</a:t>
            </a:r>
            <a:r>
              <a:rPr lang="en-US"/>
              <a:t> um den Wert </a:t>
            </a:r>
            <a:r>
              <a:rPr lang="en-US" err="1"/>
              <a:t>Unbekannt</a:t>
            </a:r>
            <a:r>
              <a:rPr lang="en-US"/>
              <a:t> für Missing Values</a:t>
            </a:r>
            <a:endParaRPr lang="en-US" sz="2800"/>
          </a:p>
          <a:p>
            <a:r>
              <a:rPr lang="en-US"/>
              <a:t>Kieler </a:t>
            </a:r>
            <a:r>
              <a:rPr lang="en-US" err="1"/>
              <a:t>Woche</a:t>
            </a:r>
            <a:endParaRPr lang="en-US"/>
          </a:p>
          <a:p>
            <a:pPr marL="457200" lvl="1" indent="0">
              <a:buNone/>
            </a:pPr>
            <a:r>
              <a:rPr lang="en-US" err="1"/>
              <a:t>Fehlende</a:t>
            </a:r>
            <a:r>
              <a:rPr lang="en-US"/>
              <a:t> </a:t>
            </a:r>
            <a:r>
              <a:rPr lang="en-US" err="1"/>
              <a:t>Werte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0 </a:t>
            </a:r>
            <a:r>
              <a:rPr lang="en-US" err="1"/>
              <a:t>interpretiert</a:t>
            </a:r>
            <a:endParaRPr lang="en-US"/>
          </a:p>
          <a:p>
            <a:r>
              <a:rPr lang="en-US" err="1"/>
              <a:t>Indizes</a:t>
            </a:r>
            <a:endParaRPr lang="en-US"/>
          </a:p>
          <a:p>
            <a:pPr marL="457200" lvl="1" indent="0">
              <a:buNone/>
            </a:pPr>
            <a:r>
              <a:rPr lang="en-US" err="1"/>
              <a:t>Monatliche</a:t>
            </a:r>
            <a:r>
              <a:rPr lang="en-US"/>
              <a:t> </a:t>
            </a:r>
            <a:r>
              <a:rPr lang="en-US" err="1"/>
              <a:t>Werte</a:t>
            </a:r>
            <a:r>
              <a:rPr lang="en-US"/>
              <a:t>, </a:t>
            </a:r>
            <a:r>
              <a:rPr lang="en-US" err="1"/>
              <a:t>Monatswert</a:t>
            </a:r>
            <a:r>
              <a:rPr lang="en-US"/>
              <a:t> für </a:t>
            </a:r>
            <a:r>
              <a:rPr lang="en-US" err="1"/>
              <a:t>jeden</a:t>
            </a:r>
            <a:r>
              <a:rPr lang="en-US"/>
              <a:t> Tag </a:t>
            </a:r>
            <a:r>
              <a:rPr lang="en-US" err="1"/>
              <a:t>im</a:t>
            </a:r>
            <a:r>
              <a:rPr lang="en-US"/>
              <a:t> Monat </a:t>
            </a:r>
            <a:r>
              <a:rPr lang="en-US" err="1"/>
              <a:t>übernommen</a:t>
            </a:r>
            <a:endParaRPr lang="en-US"/>
          </a:p>
          <a:p>
            <a:r>
              <a:rPr lang="en-US" err="1"/>
              <a:t>Bewölkung</a:t>
            </a:r>
            <a:r>
              <a:rPr lang="en-US"/>
              <a:t>, </a:t>
            </a:r>
            <a:r>
              <a:rPr lang="en-US" err="1"/>
              <a:t>Temperatur</a:t>
            </a:r>
            <a:r>
              <a:rPr lang="en-US"/>
              <a:t>, </a:t>
            </a:r>
            <a:r>
              <a:rPr lang="en-US" err="1"/>
              <a:t>Windgeschwindigkeit</a:t>
            </a:r>
            <a:endParaRPr lang="en-US"/>
          </a:p>
          <a:p>
            <a:pPr marL="457200" lvl="1" indent="0">
              <a:buNone/>
            </a:pPr>
            <a:r>
              <a:rPr lang="en-US" err="1"/>
              <a:t>Auffüllen</a:t>
            </a:r>
            <a:r>
              <a:rPr lang="en-US"/>
              <a:t>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Mittelwert</a:t>
            </a:r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A5CCE96-C897-3C6D-9E36-5941AE5F6C82}"/>
              </a:ext>
            </a:extLst>
          </p:cNvPr>
          <p:cNvSpPr txBox="1"/>
          <p:nvPr/>
        </p:nvSpPr>
        <p:spPr>
          <a:xfrm>
            <a:off x="8598486" y="233513"/>
            <a:ext cx="3303954" cy="175432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 b="1" i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Anzahl </a:t>
            </a:r>
            <a:r>
              <a:rPr lang="de-DE" b="1" i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Missing</a:t>
            </a:r>
            <a:r>
              <a:rPr lang="de-DE" b="1" i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Values</a:t>
            </a:r>
          </a:p>
          <a:p>
            <a:r>
              <a:rPr lang="de-DE" b="0" i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Bewoelkung</a:t>
            </a:r>
            <a:r>
              <a:rPr lang="de-DE" b="0" i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70 </a:t>
            </a:r>
            <a:br>
              <a:rPr lang="de-DE" b="0" i="0">
                <a:solidFill>
                  <a:schemeClr val="tx1"/>
                </a:solidFill>
                <a:effectLst/>
                <a:latin typeface="Menlo" panose="020B0609030804020204" pitchFamily="49" charset="0"/>
              </a:rPr>
            </a:br>
            <a:r>
              <a:rPr lang="de-DE" b="0" i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Temperatur 16 </a:t>
            </a:r>
            <a:br>
              <a:rPr lang="de-DE" b="0" i="0">
                <a:solidFill>
                  <a:schemeClr val="tx1"/>
                </a:solidFill>
                <a:effectLst/>
                <a:latin typeface="Menlo" panose="020B0609030804020204" pitchFamily="49" charset="0"/>
              </a:rPr>
            </a:br>
            <a:r>
              <a:rPr lang="de-DE" b="0" i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Windgeschwindigkeit 16 </a:t>
            </a:r>
          </a:p>
          <a:p>
            <a:r>
              <a:rPr lang="de-DE" b="0" i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Wettercode 2325 </a:t>
            </a:r>
          </a:p>
          <a:p>
            <a:r>
              <a:rPr lang="de-DE" b="0" i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KielerWoche</a:t>
            </a:r>
            <a:r>
              <a:rPr lang="de-DE" b="0" i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9111</a:t>
            </a:r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339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C8E68-554F-4F38-D9AD-5FBDB21D7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Worst Fail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A3F38-B912-0C91-3B08-9C806F2F3C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305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Variablen</a:t>
            </a:r>
            <a:r>
              <a:rPr lang="en-US" sz="1800" dirty="0"/>
              <a:t> </a:t>
            </a:r>
            <a:r>
              <a:rPr lang="en-US" sz="1800" dirty="0" err="1"/>
              <a:t>finden</a:t>
            </a:r>
            <a:r>
              <a:rPr lang="en-US" sz="1800" dirty="0"/>
              <a:t>…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 sz="1800" dirty="0"/>
              <a:t>Nur </a:t>
            </a:r>
            <a:r>
              <a:rPr lang="en-US" sz="1800" dirty="0" err="1"/>
              <a:t>jährliche</a:t>
            </a:r>
            <a:r>
              <a:rPr lang="en-US" sz="1800" dirty="0"/>
              <a:t> </a:t>
            </a:r>
            <a:r>
              <a:rPr lang="en-US" sz="1800" dirty="0" err="1"/>
              <a:t>Werte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  z. B. </a:t>
            </a:r>
            <a:r>
              <a:rPr lang="en-US" sz="1800" dirty="0" err="1"/>
              <a:t>Hotelübernachtungen</a:t>
            </a:r>
            <a:endParaRPr lang="en-US" sz="1800" dirty="0"/>
          </a:p>
          <a:p>
            <a:pPr>
              <a:buFont typeface="Courier New" panose="020B0604020202020204" pitchFamily="34" charset="0"/>
              <a:buChar char="o"/>
            </a:pPr>
            <a:r>
              <a:rPr lang="en-US" sz="1800" dirty="0" err="1"/>
              <a:t>Ohne</a:t>
            </a:r>
            <a:r>
              <a:rPr lang="en-US" sz="1800" dirty="0"/>
              <a:t> </a:t>
            </a:r>
            <a:r>
              <a:rPr lang="en-US" sz="1800" dirty="0" err="1"/>
              <a:t>Datumsinformation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  z. B. </a:t>
            </a:r>
            <a:r>
              <a:rPr lang="en-US" sz="1800" dirty="0" err="1"/>
              <a:t>Badeverbote</a:t>
            </a:r>
            <a:r>
              <a:rPr lang="en-US" sz="1800" dirty="0"/>
              <a:t> (Wind, </a:t>
            </a:r>
            <a:r>
              <a:rPr lang="en-US" sz="1800" dirty="0" err="1"/>
              <a:t>Quallen</a:t>
            </a:r>
            <a:r>
              <a:rPr lang="en-US" sz="1800" dirty="0"/>
              <a:t>)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 sz="1800" dirty="0" err="1"/>
              <a:t>Betrachtungszeitraum</a:t>
            </a:r>
            <a:r>
              <a:rPr lang="en-US" sz="1800" dirty="0"/>
              <a:t> </a:t>
            </a:r>
            <a:r>
              <a:rPr lang="en-US" sz="1800" dirty="0" err="1"/>
              <a:t>nicht</a:t>
            </a:r>
            <a:r>
              <a:rPr lang="en-US" sz="1800" dirty="0"/>
              <a:t> (</a:t>
            </a:r>
            <a:r>
              <a:rPr lang="en-US" sz="1800" dirty="0" err="1"/>
              <a:t>vollständig</a:t>
            </a:r>
            <a:r>
              <a:rPr lang="en-US" sz="1800" dirty="0"/>
              <a:t>) </a:t>
            </a:r>
            <a:r>
              <a:rPr lang="en-US" sz="1800" dirty="0" err="1"/>
              <a:t>abgedeckt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  z. B. </a:t>
            </a:r>
            <a:r>
              <a:rPr lang="en-US" sz="1800" dirty="0" err="1"/>
              <a:t>Kreuzfahrtankünfte</a:t>
            </a:r>
            <a:endParaRPr lang="en-US" sz="200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0ED0991-4395-6C9D-C5FF-8E8DBCAF6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7018" y="1773371"/>
            <a:ext cx="554577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dirty="0">
                <a:latin typeface="Aptos" panose="020B0004020202020204" pitchFamily="34" charset="0"/>
              </a:rPr>
              <a:t>Und benutzen…</a:t>
            </a:r>
          </a:p>
          <a:p>
            <a:pPr lvl="1"/>
            <a:r>
              <a:rPr lang="de-DE" sz="2000" dirty="0" err="1">
                <a:latin typeface="Aptos" panose="020B0004020202020204" pitchFamily="34" charset="0"/>
              </a:rPr>
              <a:t>Sequential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model</a:t>
            </a:r>
            <a:r>
              <a:rPr lang="de-DE" sz="2000" dirty="0">
                <a:latin typeface="Aptos" panose="020B0004020202020204" pitchFamily="34" charset="0"/>
              </a:rPr>
              <a:t> funktioniert</a:t>
            </a:r>
          </a:p>
          <a:p>
            <a:pPr lvl="1"/>
            <a:r>
              <a:rPr lang="de-DE" sz="2000" b="1" dirty="0" err="1">
                <a:latin typeface="Aptos" panose="020B0004020202020204" pitchFamily="34" charset="0"/>
              </a:rPr>
              <a:t>R</a:t>
            </a:r>
            <a:r>
              <a:rPr lang="de-DE" sz="2000" dirty="0" err="1">
                <a:latin typeface="Aptos" panose="020B0004020202020204" pitchFamily="34" charset="0"/>
              </a:rPr>
              <a:t>ecurrent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b="1" dirty="0" err="1">
                <a:latin typeface="Aptos" panose="020B0004020202020204" pitchFamily="34" charset="0"/>
              </a:rPr>
              <a:t>N</a:t>
            </a:r>
            <a:r>
              <a:rPr lang="de-DE" sz="2000" dirty="0" err="1">
                <a:latin typeface="Aptos" panose="020B0004020202020204" pitchFamily="34" charset="0"/>
              </a:rPr>
              <a:t>eural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b="1" dirty="0">
                <a:latin typeface="Aptos" panose="020B0004020202020204" pitchFamily="34" charset="0"/>
              </a:rPr>
              <a:t>N</a:t>
            </a:r>
            <a:r>
              <a:rPr lang="de-DE" sz="2000" dirty="0">
                <a:latin typeface="Aptos" panose="020B0004020202020204" pitchFamily="34" charset="0"/>
              </a:rPr>
              <a:t>etworks nicht</a:t>
            </a:r>
          </a:p>
          <a:p>
            <a:pPr marL="457200" lvl="1" indent="0">
              <a:buNone/>
            </a:pPr>
            <a:r>
              <a:rPr lang="de-DE" sz="1600" b="0" i="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ValueError</a:t>
            </a:r>
            <a:r>
              <a:rPr lang="de-DE" sz="16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Invalid </a:t>
            </a:r>
            <a:r>
              <a:rPr lang="de-DE" sz="1600" b="0" i="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dtype</a:t>
            </a:r>
            <a:r>
              <a:rPr lang="de-DE" sz="16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de-DE" sz="1600" b="0" i="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object</a:t>
            </a:r>
            <a:endParaRPr lang="de-DE" sz="1600" b="0" i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de-DE" sz="2000" dirty="0" err="1">
                <a:latin typeface="Aptos" panose="020B0004020202020204" pitchFamily="34" charset="0"/>
              </a:rPr>
              <a:t>ChatGPT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b="1" dirty="0">
                <a:latin typeface="Aptos" panose="020B0004020202020204" pitchFamily="34" charset="0"/>
              </a:rPr>
              <a:t>o1</a:t>
            </a:r>
            <a:r>
              <a:rPr lang="de-DE" sz="2000" dirty="0">
                <a:latin typeface="Aptos" panose="020B0004020202020204" pitchFamily="34" charset="0"/>
              </a:rPr>
              <a:t>: Do a quick </a:t>
            </a:r>
            <a:r>
              <a:rPr lang="de-DE" sz="2000" dirty="0" err="1">
                <a:latin typeface="Aptos" panose="020B0004020202020204" pitchFamily="34" charset="0"/>
              </a:rPr>
              <a:t>sanity</a:t>
            </a:r>
            <a:r>
              <a:rPr lang="de-DE" sz="2000" dirty="0">
                <a:latin typeface="Aptos" panose="020B0004020202020204" pitchFamily="34" charset="0"/>
              </a:rPr>
              <a:t> check </a:t>
            </a:r>
            <a:r>
              <a:rPr lang="de-DE" sz="2000" dirty="0" err="1">
                <a:latin typeface="Aptos" panose="020B0004020202020204" pitchFamily="34" charset="0"/>
              </a:rPr>
              <a:t>for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var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X_train</a:t>
            </a:r>
            <a:r>
              <a:rPr lang="de-DE" sz="2000" dirty="0">
                <a:latin typeface="Aptos" panose="020B0004020202020204" pitchFamily="34" charset="0"/>
              </a:rPr>
              <a:t>…</a:t>
            </a:r>
            <a:endParaRPr lang="de-DE" sz="2000" b="0" i="0" dirty="0">
              <a:effectLst/>
              <a:latin typeface="Aptos" panose="020B0004020202020204" pitchFamily="34" charset="0"/>
            </a:endParaRPr>
          </a:p>
          <a:p>
            <a:pPr marL="457200" lvl="1" indent="0">
              <a:buNone/>
            </a:pPr>
            <a:r>
              <a:rPr lang="de-DE" sz="2000" dirty="0">
                <a:latin typeface="Aptos" panose="020B0004020202020204" pitchFamily="34" charset="0"/>
              </a:rPr>
              <a:t>…Zeit vergeht…</a:t>
            </a:r>
            <a:endParaRPr lang="de-DE" sz="2000" b="0" i="0" dirty="0">
              <a:effectLst/>
              <a:latin typeface="Aptos" panose="020B0004020202020204" pitchFamily="34" charset="0"/>
            </a:endParaRPr>
          </a:p>
          <a:p>
            <a:pPr marL="457200" lvl="1" indent="0">
              <a:buNone/>
            </a:pPr>
            <a:r>
              <a:rPr lang="de-DE" sz="1600" b="0" i="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ValueError</a:t>
            </a:r>
            <a:r>
              <a:rPr lang="de-DE" sz="16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Invalid </a:t>
            </a:r>
            <a:r>
              <a:rPr lang="de-DE" sz="1600" b="0" i="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dtype</a:t>
            </a:r>
            <a:r>
              <a:rPr lang="de-DE" sz="16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de-DE" sz="1600" b="0" i="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object</a:t>
            </a:r>
            <a:endParaRPr lang="de-DE" sz="1600" b="0" i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de-DE" sz="2000" dirty="0" err="1">
                <a:latin typeface="Aptos" panose="020B0004020202020204" pitchFamily="34" charset="0"/>
              </a:rPr>
              <a:t>ChatGPT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b="1" dirty="0">
                <a:latin typeface="Aptos" panose="020B0004020202020204" pitchFamily="34" charset="0"/>
              </a:rPr>
              <a:t>o1</a:t>
            </a:r>
            <a:r>
              <a:rPr lang="de-DE" sz="2000" dirty="0">
                <a:latin typeface="Aptos" panose="020B0004020202020204" pitchFamily="34" charset="0"/>
              </a:rPr>
              <a:t>: </a:t>
            </a:r>
            <a:r>
              <a:rPr lang="de-DE" sz="2000" dirty="0" err="1">
                <a:latin typeface="Aptos" panose="020B0004020202020204" pitchFamily="34" charset="0"/>
              </a:rPr>
              <a:t>It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should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work</a:t>
            </a:r>
            <a:endParaRPr lang="de-DE" sz="2000" b="0" i="0" dirty="0">
              <a:effectLst/>
              <a:latin typeface="Aptos" panose="020B0004020202020204" pitchFamily="34" charset="0"/>
            </a:endParaRPr>
          </a:p>
          <a:p>
            <a:pPr marL="457200" lvl="1" indent="0">
              <a:buNone/>
            </a:pPr>
            <a:r>
              <a:rPr lang="de-DE" sz="2000" dirty="0">
                <a:latin typeface="Aptos" panose="020B0004020202020204" pitchFamily="34" charset="0"/>
              </a:rPr>
              <a:t>…Zeit vergeht…</a:t>
            </a:r>
          </a:p>
          <a:p>
            <a:pPr marL="457200" lvl="1" indent="0">
              <a:buNone/>
            </a:pPr>
            <a:r>
              <a:rPr lang="de-DE" sz="1600" b="0" i="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ValueError</a:t>
            </a:r>
            <a:r>
              <a:rPr lang="de-DE" sz="16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Invalid </a:t>
            </a:r>
            <a:r>
              <a:rPr lang="de-DE" sz="1600" b="0" i="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dtype</a:t>
            </a:r>
            <a:r>
              <a:rPr lang="de-DE" sz="16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de-DE" sz="1600" b="0" i="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object</a:t>
            </a:r>
            <a:endParaRPr lang="de-DE" sz="2000" dirty="0">
              <a:latin typeface="Aptos" panose="020B0004020202020204" pitchFamily="34" charset="0"/>
            </a:endParaRPr>
          </a:p>
          <a:p>
            <a:pPr lvl="1"/>
            <a:r>
              <a:rPr lang="de-DE" sz="2000" dirty="0">
                <a:latin typeface="Aptos" panose="020B0004020202020204" pitchFamily="34" charset="0"/>
              </a:rPr>
              <a:t>Zeit vorbei!</a:t>
            </a:r>
          </a:p>
          <a:p>
            <a:endParaRPr lang="de-DE" sz="2000" dirty="0">
              <a:latin typeface="Aptos" panose="020B00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1CEAF6D-CA14-5941-7760-6AAA2A743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466" y="87083"/>
            <a:ext cx="2747158" cy="206036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324051D-CF87-C6EC-EBD5-FB2B0373B74A}"/>
              </a:ext>
            </a:extLst>
          </p:cNvPr>
          <p:cNvSpPr txBox="1"/>
          <p:nvPr/>
        </p:nvSpPr>
        <p:spPr>
          <a:xfrm>
            <a:off x="2608861" y="5914134"/>
            <a:ext cx="6974279" cy="691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b="1" dirty="0"/>
              <a:t>Bonus:</a:t>
            </a:r>
            <a:r>
              <a:rPr lang="en-US" sz="1800" dirty="0"/>
              <a:t> Was “</a:t>
            </a:r>
            <a:r>
              <a:rPr lang="en-US" sz="1800" dirty="0" err="1"/>
              <a:t>Schlaues</a:t>
            </a:r>
            <a:r>
              <a:rPr lang="en-US" sz="1800" dirty="0"/>
              <a:t>” </a:t>
            </a:r>
            <a:r>
              <a:rPr lang="en-US" sz="1800" dirty="0" err="1"/>
              <a:t>mit</a:t>
            </a:r>
            <a:r>
              <a:rPr lang="en-US" sz="1800" dirty="0"/>
              <a:t> ChatGPT </a:t>
            </a:r>
            <a:r>
              <a:rPr lang="en-US" sz="1800" dirty="0" err="1"/>
              <a:t>ausprobieren</a:t>
            </a:r>
            <a:r>
              <a:rPr lang="en-US" sz="1800" dirty="0"/>
              <a:t> und </a:t>
            </a:r>
            <a:r>
              <a:rPr lang="en-US" sz="1800" dirty="0" err="1"/>
              <a:t>dann</a:t>
            </a:r>
            <a:r>
              <a:rPr lang="en-US" sz="1800" dirty="0"/>
              <a:t> den Code </a:t>
            </a:r>
            <a:r>
              <a:rPr lang="en-US" sz="1800" dirty="0" err="1"/>
              <a:t>nicht</a:t>
            </a:r>
            <a:r>
              <a:rPr lang="en-US" sz="1800" dirty="0"/>
              <a:t> </a:t>
            </a:r>
            <a:r>
              <a:rPr lang="en-US" sz="1800" dirty="0" err="1"/>
              <a:t>wiederfinden</a:t>
            </a:r>
            <a:r>
              <a:rPr lang="en-US" sz="1800" dirty="0"/>
              <a:t>. Goodbye Adjusted </a:t>
            </a:r>
            <a:r>
              <a:rPr lang="en-US" sz="1800" b="1" dirty="0">
                <a:solidFill>
                  <a:schemeClr val="accent3"/>
                </a:solidFill>
              </a:rPr>
              <a:t>r² &gt;</a:t>
            </a:r>
            <a:r>
              <a:rPr lang="en-US" sz="1800" dirty="0"/>
              <a:t> </a:t>
            </a:r>
            <a:r>
              <a:rPr lang="en-US" sz="1800" b="1" dirty="0">
                <a:solidFill>
                  <a:schemeClr val="accent3"/>
                </a:solidFill>
              </a:rPr>
              <a:t>0.91.</a:t>
            </a:r>
            <a:r>
              <a:rPr lang="en-US" sz="1800" dirty="0"/>
              <a:t> 👋🥲</a:t>
            </a:r>
          </a:p>
        </p:txBody>
      </p:sp>
    </p:spTree>
    <p:extLst>
      <p:ext uri="{BB962C8B-B14F-4D97-AF65-F5344CB8AC3E}">
        <p14:creationId xmlns:p14="http://schemas.microsoft.com/office/powerpoint/2010/main" val="3664049989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1689</Words>
  <Application>Microsoft Office PowerPoint</Application>
  <PresentationFormat>Widescreen</PresentationFormat>
  <Paragraphs>331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Larissa</vt:lpstr>
      <vt:lpstr>Einführung in Data Science  und maschinelles Lernen – Team 9</vt:lpstr>
      <vt:lpstr>Selbst erstellte Variablen</vt:lpstr>
      <vt:lpstr>Balkendiagramme mit Konfidenzintervallen Heimspiele von Holstein Kiel </vt:lpstr>
      <vt:lpstr>Balkendiagramme mit Konfidenzintervallen Heimspiele von Holstein Kiel</vt:lpstr>
      <vt:lpstr>Balkendiagramme mit Konfidenzintervallen Variable: Ferien NW</vt:lpstr>
      <vt:lpstr>Balkendiagramme mit Konfidenzintervallen Variable: Ferien NW</vt:lpstr>
      <vt:lpstr>Lineares Modell</vt:lpstr>
      <vt:lpstr>Missing Value Imputation</vt:lpstr>
      <vt:lpstr>Worst Fail</vt:lpstr>
      <vt:lpstr>Neuronales Netz – Optimierung mit Optuna*</vt:lpstr>
      <vt:lpstr>Neuronales Netz – Model1</vt:lpstr>
      <vt:lpstr>Neuronales Netz – Model2</vt:lpstr>
      <vt:lpstr>Neuronales Netz – Model3</vt:lpstr>
      <vt:lpstr>Neuronales Netz – Train-Loss</vt:lpstr>
      <vt:lpstr>Neuronales Netz - MAPE</vt:lpstr>
      <vt:lpstr>Neuronales Netz - Fazit</vt:lpstr>
      <vt:lpstr>Backup</vt:lpstr>
      <vt:lpstr>Balkendiagramme mit Konfidenzintervallen Variablen: Ferien nach Bundesland</vt:lpstr>
      <vt:lpstr>Correlation Matrix</vt:lpstr>
      <vt:lpstr>Unterschied Lineare Regression und Random Forest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Maurice Schleußinger</cp:lastModifiedBy>
  <cp:revision>2</cp:revision>
  <dcterms:created xsi:type="dcterms:W3CDTF">2025-01-02T16:55:06Z</dcterms:created>
  <dcterms:modified xsi:type="dcterms:W3CDTF">2025-02-26T19:08:36Z</dcterms:modified>
</cp:coreProperties>
</file>